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4" r:id="rId3"/>
    <p:sldId id="257" r:id="rId4"/>
    <p:sldId id="262" r:id="rId5"/>
    <p:sldId id="263" r:id="rId6"/>
    <p:sldId id="269" r:id="rId7"/>
    <p:sldId id="265" r:id="rId8"/>
    <p:sldId id="256" r:id="rId9"/>
    <p:sldId id="267" r:id="rId10"/>
    <p:sldId id="268" r:id="rId11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0" autoAdjust="0"/>
    <p:restoredTop sz="84875" autoAdjust="0"/>
  </p:normalViewPr>
  <p:slideViewPr>
    <p:cSldViewPr>
      <p:cViewPr varScale="1">
        <p:scale>
          <a:sx n="74" d="100"/>
          <a:sy n="74" d="100"/>
        </p:scale>
        <p:origin x="1027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B7805-4073-4C72-92EB-4A68829782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325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FA7DF-D03B-46BF-BE05-F8CF618154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992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8DE26-0D2A-4424-81E8-E658A4030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761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CFE42-E0C8-4093-9291-06EF9BDAF0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875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AB301-A3C0-4CD8-BD7A-6F85E184B2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750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74D42-0744-4515-9E4B-9BADF49301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289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3BF5F-3C88-4569-9FBD-CBF1355EA4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811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7927D-7E78-42B5-8E06-3B4F385046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137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6090B2-7B0E-4789-B5AE-79B67C83D7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902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E76CD-7831-4DC2-9CD3-B0DF417CCC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13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DC5E6-4A2E-45B4-972E-2A334456E3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358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6B493-94A4-494C-ACF4-672B3EDC1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541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445D45A7-29C6-4FFE-98D5-75ECE3EE60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8D6E1D47-BD45-4DD3-AF0A-4B28FF829A50}" type="slidenum">
              <a:rPr lang="en-US" altLang="en-US">
                <a:solidFill>
                  <a:srgbClr val="000000"/>
                </a:solidFill>
                <a:latin typeface="Cambria" pitchFamily="18" charset="0"/>
              </a:rPr>
              <a:pPr/>
              <a:t>1</a:t>
            </a:fld>
            <a:endParaRPr lang="en-US" altLang="en-US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04800" y="4953000"/>
            <a:ext cx="84582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ro-RO" altLang="en-US" b="1" kern="0" dirty="0">
                <a:solidFill>
                  <a:srgbClr val="FF9933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Răzvan Daniel ZOTA</a:t>
            </a:r>
          </a:p>
          <a:p>
            <a:pPr algn="ctr">
              <a:buFontTx/>
              <a:buNone/>
            </a:pPr>
            <a:r>
              <a:rPr lang="ro-RO" altLang="en-US" b="1" kern="0" dirty="0">
                <a:solidFill>
                  <a:srgbClr val="FF9933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Facult</a:t>
            </a:r>
            <a:r>
              <a:rPr lang="en-US" altLang="en-US" b="1" kern="0" dirty="0">
                <a:solidFill>
                  <a:srgbClr val="FF9933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atea</a:t>
            </a:r>
            <a:r>
              <a:rPr lang="ro-RO" altLang="en-US" b="1" kern="0" dirty="0">
                <a:solidFill>
                  <a:srgbClr val="FF9933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altLang="en-US" b="1" kern="0" dirty="0">
                <a:solidFill>
                  <a:srgbClr val="FF9933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de Cibernetic</a:t>
            </a:r>
            <a:r>
              <a:rPr lang="ro-RO" altLang="en-US" b="1" kern="0" dirty="0">
                <a:solidFill>
                  <a:srgbClr val="FF9933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ă, Statistică și Informatică Economică</a:t>
            </a:r>
          </a:p>
          <a:p>
            <a:pPr algn="ctr">
              <a:buFontTx/>
              <a:buNone/>
            </a:pPr>
            <a:r>
              <a:rPr lang="ro-RO" altLang="en-US" sz="2300" b="1" kern="0" dirty="0">
                <a:solidFill>
                  <a:srgbClr val="FF9933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zota@ase.ro</a:t>
            </a:r>
          </a:p>
          <a:p>
            <a:pPr algn="ctr">
              <a:buFontTx/>
              <a:buNone/>
            </a:pPr>
            <a:r>
              <a:rPr lang="ro-RO" altLang="en-US" sz="2300" b="1" kern="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http</a:t>
            </a:r>
            <a:r>
              <a:rPr lang="en-US" altLang="en-US" sz="2300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s</a:t>
            </a:r>
            <a:r>
              <a:rPr lang="ro-RO" altLang="en-US" sz="2300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://zota.ase.ro/so</a:t>
            </a:r>
            <a:endParaRPr lang="ro-RO" altLang="en-US" sz="2300" b="1" kern="0" dirty="0">
              <a:solidFill>
                <a:srgbClr val="FF330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</p:txBody>
      </p:sp>
      <p:sp>
        <p:nvSpPr>
          <p:cNvPr id="7" name="Rectangle 7"/>
          <p:cNvSpPr txBox="1">
            <a:spLocks noChangeArrowheads="1"/>
          </p:cNvSpPr>
          <p:nvPr/>
        </p:nvSpPr>
        <p:spPr>
          <a:xfrm>
            <a:off x="647700" y="2304846"/>
            <a:ext cx="7772400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1200"/>
              </a:spcAft>
            </a:pPr>
            <a:r>
              <a:rPr lang="ro-RO" altLang="en-US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Sisteme de operare</a:t>
            </a:r>
          </a:p>
          <a:p>
            <a:pPr algn="ctr" fontAlgn="auto">
              <a:spcBef>
                <a:spcPts val="0"/>
              </a:spcBef>
              <a:spcAft>
                <a:spcPts val="1200"/>
              </a:spcAft>
            </a:pPr>
            <a:r>
              <a:rPr lang="ro-RO" altLang="en-US" sz="34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Cursul #</a:t>
            </a:r>
            <a:r>
              <a:rPr lang="en-US" altLang="en-US" sz="34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12</a:t>
            </a:r>
            <a:br>
              <a:rPr lang="ro-RO" altLang="en-US" sz="34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</a:br>
            <a:r>
              <a:rPr lang="ro-RO" altLang="en-US" sz="34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Conectarea</a:t>
            </a:r>
            <a:r>
              <a:rPr lang="en-US" altLang="en-US" sz="34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la re</a:t>
            </a:r>
            <a:r>
              <a:rPr lang="ro-RO" altLang="en-US" sz="34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țea</a:t>
            </a:r>
            <a:endParaRPr lang="ro-RO" altLang="en-US" sz="3400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8940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300" dirty="0" err="1">
                <a:latin typeface="Garamond" pitchFamily="18" charset="0"/>
              </a:rPr>
              <a:t>Componente</a:t>
            </a:r>
            <a:r>
              <a:rPr lang="en-US" altLang="en-US" sz="3300" dirty="0">
                <a:latin typeface="Garamond" pitchFamily="18" charset="0"/>
              </a:rPr>
              <a:t> de </a:t>
            </a:r>
            <a:r>
              <a:rPr lang="ro-RO" altLang="en-US" sz="3300" dirty="0">
                <a:latin typeface="Garamond" pitchFamily="18" charset="0"/>
              </a:rPr>
              <a:t>rețea în Win</a:t>
            </a:r>
            <a:r>
              <a:rPr lang="en-US" altLang="en-US" sz="3300" dirty="0" err="1">
                <a:latin typeface="Garamond" pitchFamily="18" charset="0"/>
              </a:rPr>
              <a:t>dows</a:t>
            </a:r>
            <a:endParaRPr lang="en-US" altLang="en-US" sz="3300" dirty="0">
              <a:latin typeface="Garamond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o-RO" altLang="en-US" sz="2400" u="sng" dirty="0">
                <a:latin typeface="Garamond" pitchFamily="18" charset="0"/>
              </a:rPr>
              <a:t>Fișiere de rețea API</a:t>
            </a:r>
            <a:r>
              <a:rPr lang="en-US" altLang="en-US" sz="2400" u="sng" dirty="0">
                <a:latin typeface="Garamond" pitchFamily="18" charset="0"/>
              </a:rPr>
              <a:t> DLL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o-RO" altLang="en-US" sz="2200" dirty="0">
                <a:latin typeface="Garamond" pitchFamily="18" charset="0"/>
              </a:rPr>
              <a:t>	reprezint</a:t>
            </a:r>
            <a:r>
              <a:rPr lang="en-US" altLang="en-US" sz="2200" dirty="0">
                <a:latin typeface="Garamond" pitchFamily="18" charset="0"/>
              </a:rPr>
              <a:t>ă o </a:t>
            </a:r>
            <a:r>
              <a:rPr lang="ro-RO" altLang="en-US" sz="2200" dirty="0">
                <a:latin typeface="Garamond" pitchFamily="18" charset="0"/>
              </a:rPr>
              <a:t>modalitate independentă de comunicare în rețea.</a:t>
            </a:r>
            <a:r>
              <a:rPr lang="en-US" altLang="en-US" sz="2200" dirty="0">
                <a:latin typeface="Garamond" pitchFamily="18" charset="0"/>
              </a:rPr>
              <a:t> API-urile de </a:t>
            </a:r>
            <a:r>
              <a:rPr lang="ro-RO" altLang="en-US" sz="2200" dirty="0">
                <a:latin typeface="Garamond" pitchFamily="18" charset="0"/>
              </a:rPr>
              <a:t>rețea</a:t>
            </a:r>
            <a:r>
              <a:rPr lang="en-US" altLang="en-US" sz="2200" dirty="0">
                <a:latin typeface="Garamond" pitchFamily="18" charset="0"/>
              </a:rPr>
              <a:t> pot fi </a:t>
            </a:r>
            <a:r>
              <a:rPr lang="ro-RO" altLang="en-US" sz="2200" dirty="0">
                <a:latin typeface="Garamond" pitchFamily="18" charset="0"/>
              </a:rPr>
              <a:t>implementate în modul utilizator sau</a:t>
            </a:r>
            <a:r>
              <a:rPr lang="en-US" altLang="en-US" sz="2200" dirty="0">
                <a:latin typeface="Garamond" pitchFamily="18" charset="0"/>
              </a:rPr>
              <a:t> kernel.</a:t>
            </a:r>
            <a:endParaRPr lang="ro-RO" altLang="en-US" sz="2200" dirty="0">
              <a:latin typeface="Garamond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o-RO" altLang="en-US" sz="2200" u="sng" dirty="0">
                <a:latin typeface="Garamond" pitchFamily="18" charset="0"/>
              </a:rPr>
              <a:t>Clienți </a:t>
            </a:r>
            <a:r>
              <a:rPr lang="ro-RO" altLang="en-US" sz="2400" u="sng" dirty="0">
                <a:latin typeface="Garamond" pitchFamily="18" charset="0"/>
              </a:rPr>
              <a:t>TDI</a:t>
            </a:r>
            <a:endParaRPr lang="en-US" altLang="en-US" sz="2400" u="sng" dirty="0">
              <a:latin typeface="Garamond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o-RO" altLang="en-US" sz="2200" dirty="0">
                <a:latin typeface="Garamond" pitchFamily="18" charset="0"/>
              </a:rPr>
              <a:t>	Sunt drivere de echipamente în  mod </a:t>
            </a:r>
            <a:r>
              <a:rPr lang="en-US" altLang="en-US" sz="2200" dirty="0">
                <a:latin typeface="Garamond" pitchFamily="18" charset="0"/>
              </a:rPr>
              <a:t>kernel </a:t>
            </a:r>
            <a:r>
              <a:rPr lang="ro-RO" altLang="en-US" sz="2200" dirty="0">
                <a:latin typeface="Garamond" pitchFamily="18" charset="0"/>
              </a:rPr>
              <a:t>ce implementează API-uri de rețea. </a:t>
            </a:r>
            <a:endParaRPr lang="en-US" altLang="en-US" sz="2200" dirty="0">
              <a:latin typeface="Garamond" pitchFamily="18" charset="0"/>
            </a:endParaRPr>
          </a:p>
          <a:p>
            <a:pPr eaLnBrk="1" hangingPunct="1"/>
            <a:r>
              <a:rPr lang="ro-RO" altLang="en-US" sz="2400" u="sng" dirty="0">
                <a:latin typeface="Garamond" pitchFamily="18" charset="0"/>
              </a:rPr>
              <a:t>Drivere NDIS</a:t>
            </a:r>
            <a:r>
              <a:rPr lang="en-US" altLang="en-US" sz="2400" u="sng" dirty="0">
                <a:latin typeface="Garamond" pitchFamily="18" charset="0"/>
              </a:rPr>
              <a:t> miniport</a:t>
            </a:r>
          </a:p>
          <a:p>
            <a:pPr eaLnBrk="1" hangingPunct="1">
              <a:buFontTx/>
              <a:buNone/>
            </a:pPr>
            <a:r>
              <a:rPr lang="ro-RO" altLang="en-US" sz="2200" dirty="0">
                <a:latin typeface="Garamond" pitchFamily="18" charset="0"/>
              </a:rPr>
              <a:t>	Drivere în mod </a:t>
            </a:r>
            <a:r>
              <a:rPr lang="ro-RO" altLang="en-US" sz="2200" dirty="0" err="1">
                <a:latin typeface="Garamond" pitchFamily="18" charset="0"/>
              </a:rPr>
              <a:t>kernel</a:t>
            </a:r>
            <a:r>
              <a:rPr lang="en-US" altLang="en-US" sz="2200" dirty="0">
                <a:latin typeface="Garamond" pitchFamily="18" charset="0"/>
              </a:rPr>
              <a:t> </a:t>
            </a:r>
            <a:r>
              <a:rPr lang="ro-RO" altLang="en-US" sz="2200" dirty="0">
                <a:latin typeface="Garamond" pitchFamily="18" charset="0"/>
              </a:rPr>
              <a:t>responsabile cu asigurarea interfeței între transportoarele TDI  și adaptoarele de rețea. </a:t>
            </a:r>
          </a:p>
          <a:p>
            <a:pPr eaLnBrk="1" hangingPunct="1">
              <a:buFontTx/>
              <a:buNone/>
            </a:pPr>
            <a:r>
              <a:rPr lang="ro-RO" altLang="en-US" sz="2200" dirty="0">
                <a:latin typeface="Garamond" pitchFamily="18" charset="0"/>
              </a:rPr>
              <a:t>	Driverele </a:t>
            </a:r>
            <a:r>
              <a:rPr lang="ro-RO" altLang="en-US" sz="2200" dirty="0" err="1">
                <a:latin typeface="Garamond" pitchFamily="18" charset="0"/>
              </a:rPr>
              <a:t>miniport</a:t>
            </a:r>
            <a:r>
              <a:rPr lang="ro-RO" altLang="en-US" sz="2200" dirty="0">
                <a:latin typeface="Garamond" pitchFamily="18" charset="0"/>
              </a:rPr>
              <a:t> NDIS comunică cu adaptoarele de rețea folosind funcții ale bibliotecii NDIS</a:t>
            </a:r>
            <a:r>
              <a:rPr lang="en-US" altLang="en-US" sz="2200" dirty="0">
                <a:latin typeface="Garamond" pitchFamily="18" charset="0"/>
              </a:rPr>
              <a:t> </a:t>
            </a:r>
            <a:r>
              <a:rPr lang="ro-RO" altLang="en-US" sz="2200" dirty="0">
                <a:latin typeface="Garamond" pitchFamily="18" charset="0"/>
              </a:rPr>
              <a:t>ce asigură interfața cu funcțiile HAL.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2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633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Garamond" pitchFamily="18" charset="0"/>
              </a:rPr>
              <a:t>Model arhitectural de re</a:t>
            </a:r>
            <a:r>
              <a:rPr lang="ro-RO" altLang="en-US">
                <a:latin typeface="Garamond" pitchFamily="18" charset="0"/>
              </a:rPr>
              <a:t>ţea</a:t>
            </a:r>
            <a:endParaRPr lang="en-US" altLang="en-US">
              <a:latin typeface="Garamond" pitchFamily="18" charset="0"/>
            </a:endParaRPr>
          </a:p>
        </p:txBody>
      </p:sp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457200" y="1447800"/>
            <a:ext cx="8229600" cy="5326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o-RO" altLang="en-US" sz="2000" b="1" dirty="0">
                <a:latin typeface="Garamond" pitchFamily="18" charset="0"/>
              </a:rPr>
              <a:t>Ce este un “model a</a:t>
            </a:r>
            <a:r>
              <a:rPr lang="en-US" altLang="en-US" sz="2000" b="1" dirty="0" err="1">
                <a:latin typeface="Garamond" pitchFamily="18" charset="0"/>
              </a:rPr>
              <a:t>rhitectural</a:t>
            </a:r>
            <a:r>
              <a:rPr lang="ro-RO" altLang="en-US" sz="2000" b="1" dirty="0">
                <a:latin typeface="Garamond" pitchFamily="18" charset="0"/>
              </a:rPr>
              <a:t>”</a:t>
            </a:r>
            <a:r>
              <a:rPr lang="en-US" altLang="en-US" sz="2000" b="1" dirty="0">
                <a:latin typeface="Garamond" pitchFamily="18" charset="0"/>
              </a:rPr>
              <a:t>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latin typeface="Garamond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o-RO" altLang="en-US" sz="2000" dirty="0">
                <a:latin typeface="Garamond" pitchFamily="18" charset="0"/>
              </a:rPr>
              <a:t>Un</a:t>
            </a:r>
            <a:r>
              <a:rPr lang="en-US" altLang="en-US" sz="2000" dirty="0">
                <a:latin typeface="Garamond" pitchFamily="18" charset="0"/>
              </a:rPr>
              <a:t> </a:t>
            </a:r>
            <a:r>
              <a:rPr lang="ro-RO" altLang="en-US" sz="2000" i="1" dirty="0">
                <a:latin typeface="Garamond" pitchFamily="18" charset="0"/>
              </a:rPr>
              <a:t>model</a:t>
            </a:r>
            <a:r>
              <a:rPr lang="ro-RO" altLang="en-US" sz="2000" dirty="0">
                <a:latin typeface="Garamond" pitchFamily="18" charset="0"/>
              </a:rPr>
              <a:t> </a:t>
            </a:r>
            <a:r>
              <a:rPr lang="en-US" altLang="en-US" sz="2000" i="1" dirty="0" err="1">
                <a:latin typeface="Garamond" pitchFamily="18" charset="0"/>
              </a:rPr>
              <a:t>arhitectural</a:t>
            </a:r>
            <a:r>
              <a:rPr lang="en-US" altLang="en-US" sz="2000" i="1" dirty="0">
                <a:latin typeface="Garamond" pitchFamily="18" charset="0"/>
              </a:rPr>
              <a:t> </a:t>
            </a:r>
            <a:r>
              <a:rPr lang="ro-RO" altLang="en-US" sz="2000" dirty="0">
                <a:latin typeface="Garamond" pitchFamily="18" charset="0"/>
              </a:rPr>
              <a:t>oferă</a:t>
            </a:r>
            <a:r>
              <a:rPr lang="en-US" altLang="en-US" sz="2000" dirty="0">
                <a:latin typeface="Garamond" pitchFamily="18" charset="0"/>
              </a:rPr>
              <a:t> </a:t>
            </a:r>
            <a:r>
              <a:rPr lang="ro-RO" altLang="en-US" sz="2000" dirty="0">
                <a:latin typeface="Garamond" pitchFamily="18" charset="0"/>
              </a:rPr>
              <a:t>un cadru general de referinţă pentru problemele legate de comunicaţiile în reţea. Un astfel de model este folosit nu doar pentru a explica protocoalele de comunicaţie, ci şi pentru dezvoltarea acestora</a:t>
            </a:r>
            <a:r>
              <a:rPr lang="en-US" altLang="en-US" sz="2000" dirty="0">
                <a:latin typeface="Garamond" pitchFamily="18" charset="0"/>
              </a:rPr>
              <a:t>.</a:t>
            </a:r>
            <a:endParaRPr lang="ro-RO" altLang="en-US" sz="2000" dirty="0">
              <a:latin typeface="Garamond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o-RO" altLang="en-US" sz="2000" dirty="0">
              <a:latin typeface="Garamond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Garamond" pitchFamily="18" charset="0"/>
              </a:rPr>
              <a:t>M</a:t>
            </a:r>
            <a:r>
              <a:rPr lang="ro-RO" altLang="en-US" sz="2000" dirty="0">
                <a:latin typeface="Garamond" pitchFamily="18" charset="0"/>
              </a:rPr>
              <a:t>odel</a:t>
            </a:r>
            <a:r>
              <a:rPr lang="en-US" altLang="en-US" sz="2000" dirty="0" err="1">
                <a:latin typeface="Garamond" pitchFamily="18" charset="0"/>
              </a:rPr>
              <a:t>ul</a:t>
            </a:r>
            <a:r>
              <a:rPr lang="en-US" altLang="en-US" sz="2000" dirty="0">
                <a:latin typeface="Garamond" pitchFamily="18" charset="0"/>
              </a:rPr>
              <a:t> </a:t>
            </a:r>
            <a:r>
              <a:rPr lang="en-US" altLang="en-US" sz="2000" dirty="0" err="1">
                <a:latin typeface="Garamond" pitchFamily="18" charset="0"/>
              </a:rPr>
              <a:t>arhitectural</a:t>
            </a:r>
            <a:r>
              <a:rPr lang="ro-RO" altLang="en-US" sz="2000" dirty="0">
                <a:latin typeface="Garamond" pitchFamily="18" charset="0"/>
              </a:rPr>
              <a:t> separă funcţiile asigurate de protocoalele de comunicaţie în nivele separate (şi mai uşor administrabile)</a:t>
            </a:r>
            <a:r>
              <a:rPr lang="en-US" altLang="en-US" sz="2000" dirty="0">
                <a:latin typeface="Garamond" pitchFamily="18" charset="0"/>
              </a:rPr>
              <a:t>.</a:t>
            </a:r>
            <a:endParaRPr lang="ro-RO" altLang="en-US" sz="2000" dirty="0">
              <a:latin typeface="Garamond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o-RO" altLang="en-US" sz="2000" dirty="0">
              <a:latin typeface="Garamond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o-RO" altLang="en-US" sz="2000" dirty="0">
                <a:latin typeface="Garamond" pitchFamily="18" charset="0"/>
              </a:rPr>
              <a:t>Fiecare nivel are un rol</a:t>
            </a:r>
            <a:r>
              <a:rPr lang="en-US" altLang="en-US" sz="2000" dirty="0">
                <a:latin typeface="Garamond" pitchFamily="18" charset="0"/>
              </a:rPr>
              <a:t>/</a:t>
            </a:r>
            <a:r>
              <a:rPr lang="en-US" altLang="en-US" sz="2000" dirty="0" err="1">
                <a:latin typeface="Garamond" pitchFamily="18" charset="0"/>
              </a:rPr>
              <a:t>roluri</a:t>
            </a:r>
            <a:r>
              <a:rPr lang="ro-RO" altLang="en-US" sz="2000" dirty="0">
                <a:latin typeface="Garamond" pitchFamily="18" charset="0"/>
              </a:rPr>
              <a:t> specific</a:t>
            </a:r>
            <a:r>
              <a:rPr lang="en-US" altLang="en-US" sz="2000" dirty="0">
                <a:latin typeface="Garamond" pitchFamily="18" charset="0"/>
              </a:rPr>
              <a:t>(e)</a:t>
            </a:r>
            <a:r>
              <a:rPr lang="ro-RO" altLang="en-US" sz="2000" dirty="0">
                <a:latin typeface="Garamond" pitchFamily="18" charset="0"/>
              </a:rPr>
              <a:t> în procesul de comunicaţie de-a lungul reţelei</a:t>
            </a:r>
            <a:r>
              <a:rPr lang="en-US" altLang="en-US" sz="2000" dirty="0">
                <a:latin typeface="Garamond" pitchFamily="18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br>
              <a:rPr lang="en-US" altLang="en-US" sz="2000" dirty="0">
                <a:latin typeface="Garamond" pitchFamily="18" charset="0"/>
              </a:rPr>
            </a:br>
            <a:r>
              <a:rPr lang="en-US" altLang="en-US" sz="2000" b="1" dirty="0">
                <a:latin typeface="Garamond" pitchFamily="18" charset="0"/>
              </a:rPr>
              <a:t>D</a:t>
            </a:r>
            <a:r>
              <a:rPr lang="ro-RO" altLang="en-US" sz="2000" b="1" dirty="0">
                <a:latin typeface="Garamond" pitchFamily="18" charset="0"/>
              </a:rPr>
              <a:t>e</a:t>
            </a:r>
            <a:r>
              <a:rPr lang="en-US" altLang="en-US" sz="2000" b="1" dirty="0" err="1">
                <a:latin typeface="Garamond" pitchFamily="18" charset="0"/>
              </a:rPr>
              <a:t>fini</a:t>
            </a:r>
            <a:r>
              <a:rPr lang="ro-RO" altLang="en-US" sz="2000" b="1" dirty="0">
                <a:latin typeface="Garamond" pitchFamily="18" charset="0"/>
              </a:rPr>
              <a:t>ţii – concepte de bază: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o-RO" altLang="en-US" sz="2000" b="1" dirty="0">
                <a:latin typeface="Garamond" pitchFamily="18" charset="0"/>
              </a:rPr>
              <a:t>	- Protocol de reţea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o-RO" altLang="en-US" sz="2000" b="1" dirty="0">
                <a:latin typeface="Garamond" pitchFamily="18" charset="0"/>
              </a:rPr>
              <a:t>	- Tipuri de comunicaţii/transmisii de date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o-RO" altLang="en-US" sz="2000" b="1" dirty="0">
                <a:latin typeface="Garamond" pitchFamily="18" charset="0"/>
              </a:rPr>
              <a:t>	- Lăţime de bandă/Throughput/Goodput</a:t>
            </a:r>
            <a:endParaRPr lang="en-US" altLang="en-US" sz="2000" b="1" dirty="0">
              <a:latin typeface="Garamond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>
                <a:latin typeface="Garamond" pitchFamily="18" charset="0"/>
              </a:rPr>
              <a:t>Modelul</a:t>
            </a:r>
            <a:r>
              <a:rPr lang="en-US" altLang="en-US" dirty="0">
                <a:latin typeface="Garamond" pitchFamily="18" charset="0"/>
              </a:rPr>
              <a:t> ISO-OSI</a:t>
            </a:r>
          </a:p>
        </p:txBody>
      </p:sp>
      <p:sp>
        <p:nvSpPr>
          <p:cNvPr id="3075" name="Text Box 46"/>
          <p:cNvSpPr txBox="1">
            <a:spLocks noChangeArrowheads="1"/>
          </p:cNvSpPr>
          <p:nvPr/>
        </p:nvSpPr>
        <p:spPr bwMode="auto">
          <a:xfrm>
            <a:off x="1433513" y="1560513"/>
            <a:ext cx="7177087" cy="4506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o-RO" altLang="en-US" sz="2400" b="1">
                <a:solidFill>
                  <a:srgbClr val="CC3300"/>
                </a:solidFill>
                <a:latin typeface="Garamond" pitchFamily="18" charset="0"/>
              </a:rPr>
              <a:t>De ce un model pe nivele</a:t>
            </a:r>
            <a:r>
              <a:rPr lang="en-US" altLang="en-US" sz="2400" b="1">
                <a:solidFill>
                  <a:srgbClr val="CC3300"/>
                </a:solidFill>
                <a:latin typeface="Garamond" pitchFamily="18" charset="0"/>
              </a:rPr>
              <a:t>?</a:t>
            </a:r>
            <a:endParaRPr lang="ro-RO" altLang="en-US" sz="2400" b="1">
              <a:solidFill>
                <a:srgbClr val="CC3300"/>
              </a:solidFill>
              <a:latin typeface="Garamond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1">
              <a:solidFill>
                <a:srgbClr val="CC3300"/>
              </a:solidFill>
              <a:latin typeface="Garamond" pitchFamily="18" charset="0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en-US" altLang="en-US" sz="2200">
                <a:latin typeface="Garamond" pitchFamily="18" charset="0"/>
              </a:rPr>
              <a:t>Reduce complexitatea</a:t>
            </a:r>
            <a:endParaRPr lang="ro-RO" altLang="en-US" sz="2200">
              <a:latin typeface="Garamond" pitchFamily="18" charset="0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en-US" altLang="en-US" sz="2200">
              <a:latin typeface="Garamond" pitchFamily="18" charset="0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en-US" altLang="en-US" sz="2200">
                <a:latin typeface="Garamond" pitchFamily="18" charset="0"/>
              </a:rPr>
              <a:t>Standardizea</a:t>
            </a:r>
            <a:r>
              <a:rPr lang="ro-RO" altLang="en-US" sz="2200">
                <a:latin typeface="Garamond" pitchFamily="18" charset="0"/>
              </a:rPr>
              <a:t>ză </a:t>
            </a:r>
            <a:r>
              <a:rPr lang="en-US" altLang="en-US" sz="2200">
                <a:latin typeface="Garamond" pitchFamily="18" charset="0"/>
              </a:rPr>
              <a:t>interf</a:t>
            </a:r>
            <a:r>
              <a:rPr lang="ro-RO" altLang="en-US" sz="2200">
                <a:latin typeface="Garamond" pitchFamily="18" charset="0"/>
              </a:rPr>
              <a:t>eţele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en-US" altLang="en-US" sz="2200">
              <a:latin typeface="Garamond" pitchFamily="18" charset="0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en-US" altLang="en-US" sz="2200">
                <a:latin typeface="Garamond" pitchFamily="18" charset="0"/>
              </a:rPr>
              <a:t>Facilite</a:t>
            </a:r>
            <a:r>
              <a:rPr lang="ro-RO" altLang="en-US" sz="2200">
                <a:latin typeface="Garamond" pitchFamily="18" charset="0"/>
              </a:rPr>
              <a:t>ază concepţia </a:t>
            </a:r>
            <a:r>
              <a:rPr lang="en-US" altLang="en-US" sz="2200">
                <a:latin typeface="Garamond" pitchFamily="18" charset="0"/>
              </a:rPr>
              <a:t>modular</a:t>
            </a:r>
            <a:r>
              <a:rPr lang="ro-RO" altLang="en-US" sz="2200">
                <a:latin typeface="Garamond" pitchFamily="18" charset="0"/>
              </a:rPr>
              <a:t>ă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en-US" altLang="en-US" sz="2200">
              <a:latin typeface="Garamond" pitchFamily="18" charset="0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ro-RO" altLang="en-US" sz="2200">
                <a:latin typeface="Garamond" pitchFamily="18" charset="0"/>
              </a:rPr>
              <a:t>Asigură tehnologii interoperabile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en-US" altLang="en-US" sz="2200">
              <a:latin typeface="Garamond" pitchFamily="18" charset="0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en-US" altLang="en-US" sz="2200">
                <a:latin typeface="Garamond" pitchFamily="18" charset="0"/>
              </a:rPr>
              <a:t>Acceler</a:t>
            </a:r>
            <a:r>
              <a:rPr lang="ro-RO" altLang="en-US" sz="2200">
                <a:latin typeface="Garamond" pitchFamily="18" charset="0"/>
              </a:rPr>
              <a:t>ează evoluţia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en-US" altLang="en-US" sz="2200">
              <a:latin typeface="Garamond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o-RO" altLang="en-US" sz="2200">
                <a:latin typeface="Garamond" pitchFamily="18" charset="0"/>
              </a:rPr>
              <a:t>- </a:t>
            </a:r>
            <a:r>
              <a:rPr lang="en-US" altLang="en-US" sz="2200">
                <a:latin typeface="Garamond" pitchFamily="18" charset="0"/>
              </a:rPr>
              <a:t>Simplifi</a:t>
            </a:r>
            <a:r>
              <a:rPr lang="ro-RO" altLang="en-US" sz="2200">
                <a:latin typeface="Garamond" pitchFamily="18" charset="0"/>
              </a:rPr>
              <a:t>că şi ajută procesul de predare/învăţare</a:t>
            </a:r>
            <a:endParaRPr lang="en-US" altLang="en-US" sz="220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Garamond" pitchFamily="18" charset="0"/>
              </a:rPr>
              <a:t>Modelul OSI</a:t>
            </a:r>
          </a:p>
        </p:txBody>
      </p:sp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863600" y="1828800"/>
            <a:ext cx="7442200" cy="495300"/>
            <a:chOff x="702" y="1902"/>
            <a:chExt cx="4688" cy="312"/>
          </a:xfrm>
        </p:grpSpPr>
        <p:sp>
          <p:nvSpPr>
            <p:cNvPr id="4139" name="Text Box 4"/>
            <p:cNvSpPr txBox="1">
              <a:spLocks noChangeArrowheads="1"/>
            </p:cNvSpPr>
            <p:nvPr/>
          </p:nvSpPr>
          <p:spPr bwMode="auto">
            <a:xfrm>
              <a:off x="702" y="1902"/>
              <a:ext cx="1536" cy="31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solidFill>
                    <a:schemeClr val="hlink"/>
                  </a:solidFill>
                  <a:latin typeface="Garamond" pitchFamily="18" charset="0"/>
                </a:rPr>
                <a:t>Aplica</a:t>
              </a:r>
              <a:r>
                <a:rPr lang="ro-RO" altLang="en-US" sz="2400" b="1">
                  <a:solidFill>
                    <a:schemeClr val="hlink"/>
                  </a:solidFill>
                  <a:latin typeface="Garamond" pitchFamily="18" charset="0"/>
                </a:rPr>
                <a:t>ţ</a:t>
              </a:r>
              <a:r>
                <a:rPr lang="en-US" altLang="en-US" sz="2400" b="1">
                  <a:solidFill>
                    <a:schemeClr val="hlink"/>
                  </a:solidFill>
                  <a:latin typeface="Garamond" pitchFamily="18" charset="0"/>
                </a:rPr>
                <a:t>ie</a:t>
              </a:r>
            </a:p>
          </p:txBody>
        </p:sp>
        <p:sp>
          <p:nvSpPr>
            <p:cNvPr id="4140" name="Text Box 5"/>
            <p:cNvSpPr txBox="1">
              <a:spLocks noChangeArrowheads="1"/>
            </p:cNvSpPr>
            <p:nvPr/>
          </p:nvSpPr>
          <p:spPr bwMode="auto">
            <a:xfrm>
              <a:off x="3854" y="1902"/>
              <a:ext cx="1536" cy="31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solidFill>
                    <a:schemeClr val="hlink"/>
                  </a:solidFill>
                  <a:latin typeface="Garamond" pitchFamily="18" charset="0"/>
                </a:rPr>
                <a:t>Aplica</a:t>
              </a:r>
              <a:r>
                <a:rPr lang="ro-RO" altLang="en-US" sz="2400" b="1">
                  <a:solidFill>
                    <a:schemeClr val="hlink"/>
                  </a:solidFill>
                  <a:latin typeface="Garamond" pitchFamily="18" charset="0"/>
                </a:rPr>
                <a:t>ţ</a:t>
              </a:r>
              <a:r>
                <a:rPr lang="en-US" altLang="en-US" sz="2400" b="1">
                  <a:solidFill>
                    <a:schemeClr val="hlink"/>
                  </a:solidFill>
                  <a:latin typeface="Garamond" pitchFamily="18" charset="0"/>
                </a:rPr>
                <a:t>ie</a:t>
              </a:r>
            </a:p>
          </p:txBody>
        </p:sp>
      </p:grpSp>
      <p:grpSp>
        <p:nvGrpSpPr>
          <p:cNvPr id="9222" name="Group 6"/>
          <p:cNvGrpSpPr>
            <a:grpSpLocks/>
          </p:cNvGrpSpPr>
          <p:nvPr/>
        </p:nvGrpSpPr>
        <p:grpSpPr bwMode="auto">
          <a:xfrm>
            <a:off x="863600" y="2324100"/>
            <a:ext cx="7442200" cy="495300"/>
            <a:chOff x="702" y="2214"/>
            <a:chExt cx="4688" cy="312"/>
          </a:xfrm>
        </p:grpSpPr>
        <p:sp>
          <p:nvSpPr>
            <p:cNvPr id="4137" name="Text Box 7"/>
            <p:cNvSpPr txBox="1">
              <a:spLocks noChangeArrowheads="1"/>
            </p:cNvSpPr>
            <p:nvPr/>
          </p:nvSpPr>
          <p:spPr bwMode="auto">
            <a:xfrm>
              <a:off x="702" y="2214"/>
              <a:ext cx="1536" cy="31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solidFill>
                    <a:schemeClr val="hlink"/>
                  </a:solidFill>
                  <a:latin typeface="Garamond" pitchFamily="18" charset="0"/>
                </a:rPr>
                <a:t>Prezentare</a:t>
              </a:r>
            </a:p>
          </p:txBody>
        </p:sp>
        <p:sp>
          <p:nvSpPr>
            <p:cNvPr id="4138" name="Text Box 8"/>
            <p:cNvSpPr txBox="1">
              <a:spLocks noChangeArrowheads="1"/>
            </p:cNvSpPr>
            <p:nvPr/>
          </p:nvSpPr>
          <p:spPr bwMode="auto">
            <a:xfrm>
              <a:off x="3854" y="2214"/>
              <a:ext cx="1536" cy="31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solidFill>
                    <a:schemeClr val="hlink"/>
                  </a:solidFill>
                  <a:latin typeface="Garamond" pitchFamily="18" charset="0"/>
                </a:rPr>
                <a:t>Prezentare</a:t>
              </a:r>
            </a:p>
          </p:txBody>
        </p:sp>
      </p:grpSp>
      <p:grpSp>
        <p:nvGrpSpPr>
          <p:cNvPr id="9225" name="Group 9"/>
          <p:cNvGrpSpPr>
            <a:grpSpLocks/>
          </p:cNvGrpSpPr>
          <p:nvPr/>
        </p:nvGrpSpPr>
        <p:grpSpPr bwMode="auto">
          <a:xfrm>
            <a:off x="863600" y="2798763"/>
            <a:ext cx="7442200" cy="495300"/>
            <a:chOff x="702" y="2513"/>
            <a:chExt cx="4688" cy="312"/>
          </a:xfrm>
        </p:grpSpPr>
        <p:sp>
          <p:nvSpPr>
            <p:cNvPr id="4135" name="Text Box 10"/>
            <p:cNvSpPr txBox="1">
              <a:spLocks noChangeArrowheads="1"/>
            </p:cNvSpPr>
            <p:nvPr/>
          </p:nvSpPr>
          <p:spPr bwMode="auto">
            <a:xfrm>
              <a:off x="702" y="2513"/>
              <a:ext cx="1536" cy="31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solidFill>
                    <a:schemeClr val="hlink"/>
                  </a:solidFill>
                  <a:latin typeface="Garamond" pitchFamily="18" charset="0"/>
                </a:rPr>
                <a:t>Sesiune</a:t>
              </a:r>
            </a:p>
          </p:txBody>
        </p:sp>
        <p:sp>
          <p:nvSpPr>
            <p:cNvPr id="4136" name="Text Box 11"/>
            <p:cNvSpPr txBox="1">
              <a:spLocks noChangeArrowheads="1"/>
            </p:cNvSpPr>
            <p:nvPr/>
          </p:nvSpPr>
          <p:spPr bwMode="auto">
            <a:xfrm>
              <a:off x="3854" y="2513"/>
              <a:ext cx="1536" cy="31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solidFill>
                    <a:schemeClr val="hlink"/>
                  </a:solidFill>
                  <a:latin typeface="Garamond" pitchFamily="18" charset="0"/>
                </a:rPr>
                <a:t>Sesiune</a:t>
              </a:r>
            </a:p>
          </p:txBody>
        </p:sp>
      </p:grpSp>
      <p:grpSp>
        <p:nvGrpSpPr>
          <p:cNvPr id="9228" name="Group 12"/>
          <p:cNvGrpSpPr>
            <a:grpSpLocks/>
          </p:cNvGrpSpPr>
          <p:nvPr/>
        </p:nvGrpSpPr>
        <p:grpSpPr bwMode="auto">
          <a:xfrm>
            <a:off x="863600" y="3276600"/>
            <a:ext cx="7442200" cy="495300"/>
            <a:chOff x="702" y="2814"/>
            <a:chExt cx="4688" cy="312"/>
          </a:xfrm>
        </p:grpSpPr>
        <p:sp>
          <p:nvSpPr>
            <p:cNvPr id="4133" name="Text Box 13"/>
            <p:cNvSpPr txBox="1">
              <a:spLocks noChangeArrowheads="1"/>
            </p:cNvSpPr>
            <p:nvPr/>
          </p:nvSpPr>
          <p:spPr bwMode="auto">
            <a:xfrm>
              <a:off x="702" y="2814"/>
              <a:ext cx="1536" cy="31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solidFill>
                    <a:schemeClr val="hlink"/>
                  </a:solidFill>
                  <a:latin typeface="Garamond" pitchFamily="18" charset="0"/>
                </a:rPr>
                <a:t>Transport</a:t>
              </a:r>
            </a:p>
          </p:txBody>
        </p:sp>
        <p:sp>
          <p:nvSpPr>
            <p:cNvPr id="4134" name="Text Box 14"/>
            <p:cNvSpPr txBox="1">
              <a:spLocks noChangeArrowheads="1"/>
            </p:cNvSpPr>
            <p:nvPr/>
          </p:nvSpPr>
          <p:spPr bwMode="auto">
            <a:xfrm>
              <a:off x="3854" y="2814"/>
              <a:ext cx="1536" cy="31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solidFill>
                    <a:schemeClr val="hlink"/>
                  </a:solidFill>
                  <a:latin typeface="Garamond" pitchFamily="18" charset="0"/>
                </a:rPr>
                <a:t>Transport</a:t>
              </a:r>
            </a:p>
          </p:txBody>
        </p:sp>
      </p:grpSp>
      <p:grpSp>
        <p:nvGrpSpPr>
          <p:cNvPr id="9231" name="Group 15"/>
          <p:cNvGrpSpPr>
            <a:grpSpLocks/>
          </p:cNvGrpSpPr>
          <p:nvPr/>
        </p:nvGrpSpPr>
        <p:grpSpPr bwMode="auto">
          <a:xfrm>
            <a:off x="863600" y="3771900"/>
            <a:ext cx="7442200" cy="495300"/>
            <a:chOff x="702" y="3126"/>
            <a:chExt cx="4688" cy="312"/>
          </a:xfrm>
        </p:grpSpPr>
        <p:sp>
          <p:nvSpPr>
            <p:cNvPr id="4131" name="Text Box 16"/>
            <p:cNvSpPr txBox="1">
              <a:spLocks noChangeArrowheads="1"/>
            </p:cNvSpPr>
            <p:nvPr/>
          </p:nvSpPr>
          <p:spPr bwMode="auto">
            <a:xfrm>
              <a:off x="702" y="3126"/>
              <a:ext cx="1536" cy="31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solidFill>
                    <a:schemeClr val="hlink"/>
                  </a:solidFill>
                  <a:latin typeface="Garamond" pitchFamily="18" charset="0"/>
                </a:rPr>
                <a:t>Re</a:t>
              </a:r>
              <a:r>
                <a:rPr lang="ro-RO" altLang="en-US" sz="2400" b="1">
                  <a:solidFill>
                    <a:schemeClr val="hlink"/>
                  </a:solidFill>
                  <a:latin typeface="Garamond" pitchFamily="18" charset="0"/>
                </a:rPr>
                <a:t>ţ</a:t>
              </a:r>
              <a:r>
                <a:rPr lang="en-US" altLang="en-US" sz="2400" b="1">
                  <a:solidFill>
                    <a:schemeClr val="hlink"/>
                  </a:solidFill>
                  <a:latin typeface="Garamond" pitchFamily="18" charset="0"/>
                </a:rPr>
                <a:t>ea</a:t>
              </a:r>
            </a:p>
          </p:txBody>
        </p:sp>
        <p:sp>
          <p:nvSpPr>
            <p:cNvPr id="4132" name="Text Box 17"/>
            <p:cNvSpPr txBox="1">
              <a:spLocks noChangeArrowheads="1"/>
            </p:cNvSpPr>
            <p:nvPr/>
          </p:nvSpPr>
          <p:spPr bwMode="auto">
            <a:xfrm>
              <a:off x="3854" y="3126"/>
              <a:ext cx="1536" cy="31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solidFill>
                    <a:schemeClr val="hlink"/>
                  </a:solidFill>
                  <a:latin typeface="Garamond" pitchFamily="18" charset="0"/>
                </a:rPr>
                <a:t>Re</a:t>
              </a:r>
              <a:r>
                <a:rPr lang="ro-RO" altLang="en-US" sz="2400" b="1">
                  <a:solidFill>
                    <a:schemeClr val="hlink"/>
                  </a:solidFill>
                  <a:latin typeface="Garamond" pitchFamily="18" charset="0"/>
                </a:rPr>
                <a:t>ţ</a:t>
              </a:r>
              <a:r>
                <a:rPr lang="en-US" altLang="en-US" sz="2400" b="1">
                  <a:solidFill>
                    <a:schemeClr val="hlink"/>
                  </a:solidFill>
                  <a:latin typeface="Garamond" pitchFamily="18" charset="0"/>
                </a:rPr>
                <a:t>ea</a:t>
              </a:r>
            </a:p>
          </p:txBody>
        </p:sp>
      </p:grpSp>
      <p:grpSp>
        <p:nvGrpSpPr>
          <p:cNvPr id="9234" name="Group 18"/>
          <p:cNvGrpSpPr>
            <a:grpSpLocks/>
          </p:cNvGrpSpPr>
          <p:nvPr/>
        </p:nvGrpSpPr>
        <p:grpSpPr bwMode="auto">
          <a:xfrm>
            <a:off x="863600" y="4267200"/>
            <a:ext cx="7442200" cy="434975"/>
            <a:chOff x="702" y="3438"/>
            <a:chExt cx="4688" cy="274"/>
          </a:xfrm>
        </p:grpSpPr>
        <p:sp>
          <p:nvSpPr>
            <p:cNvPr id="4129" name="Text Box 19"/>
            <p:cNvSpPr txBox="1">
              <a:spLocks noChangeArrowheads="1"/>
            </p:cNvSpPr>
            <p:nvPr/>
          </p:nvSpPr>
          <p:spPr bwMode="auto">
            <a:xfrm>
              <a:off x="702" y="3438"/>
              <a:ext cx="1536" cy="27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>
                  <a:solidFill>
                    <a:schemeClr val="hlink"/>
                  </a:solidFill>
                  <a:latin typeface="Garamond" pitchFamily="18" charset="0"/>
                </a:rPr>
                <a:t>Leg</a:t>
              </a:r>
              <a:r>
                <a:rPr lang="ro-RO" altLang="en-US" sz="2000" b="1">
                  <a:solidFill>
                    <a:schemeClr val="hlink"/>
                  </a:solidFill>
                  <a:latin typeface="Garamond" pitchFamily="18" charset="0"/>
                </a:rPr>
                <a:t>ă</a:t>
              </a:r>
              <a:r>
                <a:rPr lang="en-US" altLang="en-US" sz="2000" b="1">
                  <a:solidFill>
                    <a:schemeClr val="hlink"/>
                  </a:solidFill>
                  <a:latin typeface="Garamond" pitchFamily="18" charset="0"/>
                </a:rPr>
                <a:t>tur</a:t>
              </a:r>
              <a:r>
                <a:rPr lang="ro-RO" altLang="en-US" sz="2000" b="1">
                  <a:solidFill>
                    <a:schemeClr val="hlink"/>
                  </a:solidFill>
                  <a:latin typeface="Garamond" pitchFamily="18" charset="0"/>
                </a:rPr>
                <a:t>ă</a:t>
              </a:r>
              <a:r>
                <a:rPr lang="en-US" altLang="en-US" sz="2000" b="1">
                  <a:solidFill>
                    <a:schemeClr val="hlink"/>
                  </a:solidFill>
                  <a:latin typeface="Garamond" pitchFamily="18" charset="0"/>
                </a:rPr>
                <a:t> de date</a:t>
              </a:r>
            </a:p>
          </p:txBody>
        </p:sp>
        <p:sp>
          <p:nvSpPr>
            <p:cNvPr id="4130" name="Text Box 20"/>
            <p:cNvSpPr txBox="1">
              <a:spLocks noChangeArrowheads="1"/>
            </p:cNvSpPr>
            <p:nvPr/>
          </p:nvSpPr>
          <p:spPr bwMode="auto">
            <a:xfrm>
              <a:off x="3854" y="3438"/>
              <a:ext cx="1536" cy="27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>
                  <a:solidFill>
                    <a:schemeClr val="hlink"/>
                  </a:solidFill>
                  <a:latin typeface="Garamond" pitchFamily="18" charset="0"/>
                </a:rPr>
                <a:t>Leg</a:t>
              </a:r>
              <a:r>
                <a:rPr lang="ro-RO" altLang="en-US" sz="2000" b="1">
                  <a:solidFill>
                    <a:schemeClr val="hlink"/>
                  </a:solidFill>
                  <a:latin typeface="Garamond" pitchFamily="18" charset="0"/>
                </a:rPr>
                <a:t>ă</a:t>
              </a:r>
              <a:r>
                <a:rPr lang="en-US" altLang="en-US" sz="2000" b="1">
                  <a:solidFill>
                    <a:schemeClr val="hlink"/>
                  </a:solidFill>
                  <a:latin typeface="Garamond" pitchFamily="18" charset="0"/>
                </a:rPr>
                <a:t>tur</a:t>
              </a:r>
              <a:r>
                <a:rPr lang="ro-RO" altLang="en-US" sz="2000" b="1">
                  <a:solidFill>
                    <a:schemeClr val="hlink"/>
                  </a:solidFill>
                  <a:latin typeface="Garamond" pitchFamily="18" charset="0"/>
                </a:rPr>
                <a:t>ă</a:t>
              </a:r>
              <a:r>
                <a:rPr lang="en-US" altLang="en-US" sz="2000" b="1">
                  <a:solidFill>
                    <a:schemeClr val="hlink"/>
                  </a:solidFill>
                  <a:latin typeface="Garamond" pitchFamily="18" charset="0"/>
                </a:rPr>
                <a:t> de date</a:t>
              </a:r>
            </a:p>
          </p:txBody>
        </p:sp>
      </p:grpSp>
      <p:grpSp>
        <p:nvGrpSpPr>
          <p:cNvPr id="9237" name="Group 21"/>
          <p:cNvGrpSpPr>
            <a:grpSpLocks/>
          </p:cNvGrpSpPr>
          <p:nvPr/>
        </p:nvGrpSpPr>
        <p:grpSpPr bwMode="auto">
          <a:xfrm>
            <a:off x="863600" y="4745038"/>
            <a:ext cx="7442200" cy="495300"/>
            <a:chOff x="702" y="3739"/>
            <a:chExt cx="4688" cy="312"/>
          </a:xfrm>
        </p:grpSpPr>
        <p:sp>
          <p:nvSpPr>
            <p:cNvPr id="4127" name="Text Box 22"/>
            <p:cNvSpPr txBox="1">
              <a:spLocks noChangeArrowheads="1"/>
            </p:cNvSpPr>
            <p:nvPr/>
          </p:nvSpPr>
          <p:spPr bwMode="auto">
            <a:xfrm>
              <a:off x="702" y="3739"/>
              <a:ext cx="1536" cy="31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solidFill>
                    <a:schemeClr val="hlink"/>
                  </a:solidFill>
                  <a:latin typeface="Garamond" pitchFamily="18" charset="0"/>
                </a:rPr>
                <a:t>Fizic</a:t>
              </a:r>
            </a:p>
          </p:txBody>
        </p:sp>
        <p:sp>
          <p:nvSpPr>
            <p:cNvPr id="4128" name="Text Box 23"/>
            <p:cNvSpPr txBox="1">
              <a:spLocks noChangeArrowheads="1"/>
            </p:cNvSpPr>
            <p:nvPr/>
          </p:nvSpPr>
          <p:spPr bwMode="auto">
            <a:xfrm>
              <a:off x="3854" y="3739"/>
              <a:ext cx="1536" cy="31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solidFill>
                    <a:schemeClr val="hlink"/>
                  </a:solidFill>
                  <a:latin typeface="Garamond" pitchFamily="18" charset="0"/>
                </a:rPr>
                <a:t>Fizic</a:t>
              </a:r>
            </a:p>
          </p:txBody>
        </p:sp>
      </p:grpSp>
      <p:grpSp>
        <p:nvGrpSpPr>
          <p:cNvPr id="9240" name="Group 24"/>
          <p:cNvGrpSpPr>
            <a:grpSpLocks/>
          </p:cNvGrpSpPr>
          <p:nvPr/>
        </p:nvGrpSpPr>
        <p:grpSpPr bwMode="auto">
          <a:xfrm>
            <a:off x="3382963" y="1871663"/>
            <a:ext cx="2381250" cy="365125"/>
            <a:chOff x="2289" y="1929"/>
            <a:chExt cx="1500" cy="230"/>
          </a:xfrm>
        </p:grpSpPr>
        <p:sp>
          <p:nvSpPr>
            <p:cNvPr id="4125" name="Line 25"/>
            <p:cNvSpPr>
              <a:spLocks noChangeShapeType="1"/>
            </p:cNvSpPr>
            <p:nvPr/>
          </p:nvSpPr>
          <p:spPr bwMode="auto">
            <a:xfrm>
              <a:off x="2289" y="2061"/>
              <a:ext cx="1500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26" name="Text Box 26"/>
            <p:cNvSpPr txBox="1">
              <a:spLocks noChangeArrowheads="1"/>
            </p:cNvSpPr>
            <p:nvPr/>
          </p:nvSpPr>
          <p:spPr bwMode="auto">
            <a:xfrm>
              <a:off x="2786" y="1929"/>
              <a:ext cx="474" cy="2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latin typeface="Garamond" pitchFamily="18" charset="0"/>
                </a:rPr>
                <a:t>Date</a:t>
              </a:r>
            </a:p>
          </p:txBody>
        </p:sp>
      </p:grpSp>
      <p:grpSp>
        <p:nvGrpSpPr>
          <p:cNvPr id="9243" name="Group 27"/>
          <p:cNvGrpSpPr>
            <a:grpSpLocks/>
          </p:cNvGrpSpPr>
          <p:nvPr/>
        </p:nvGrpSpPr>
        <p:grpSpPr bwMode="auto">
          <a:xfrm>
            <a:off x="3382963" y="3265488"/>
            <a:ext cx="2381250" cy="365125"/>
            <a:chOff x="2289" y="2807"/>
            <a:chExt cx="1500" cy="230"/>
          </a:xfrm>
        </p:grpSpPr>
        <p:sp>
          <p:nvSpPr>
            <p:cNvPr id="4123" name="Line 28"/>
            <p:cNvSpPr>
              <a:spLocks noChangeShapeType="1"/>
            </p:cNvSpPr>
            <p:nvPr/>
          </p:nvSpPr>
          <p:spPr bwMode="auto">
            <a:xfrm>
              <a:off x="2289" y="2968"/>
              <a:ext cx="1500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24" name="Text Box 29"/>
            <p:cNvSpPr txBox="1">
              <a:spLocks noChangeArrowheads="1"/>
            </p:cNvSpPr>
            <p:nvPr/>
          </p:nvSpPr>
          <p:spPr bwMode="auto">
            <a:xfrm>
              <a:off x="2562" y="2807"/>
              <a:ext cx="980" cy="2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latin typeface="Garamond" pitchFamily="18" charset="0"/>
                </a:rPr>
                <a:t>Segmente</a:t>
              </a:r>
            </a:p>
          </p:txBody>
        </p:sp>
      </p:grpSp>
      <p:grpSp>
        <p:nvGrpSpPr>
          <p:cNvPr id="9246" name="Group 30"/>
          <p:cNvGrpSpPr>
            <a:grpSpLocks/>
          </p:cNvGrpSpPr>
          <p:nvPr/>
        </p:nvGrpSpPr>
        <p:grpSpPr bwMode="auto">
          <a:xfrm>
            <a:off x="3382963" y="3767138"/>
            <a:ext cx="2381250" cy="365125"/>
            <a:chOff x="2289" y="3123"/>
            <a:chExt cx="1500" cy="230"/>
          </a:xfrm>
        </p:grpSpPr>
        <p:sp>
          <p:nvSpPr>
            <p:cNvPr id="4121" name="Line 31"/>
            <p:cNvSpPr>
              <a:spLocks noChangeShapeType="1"/>
            </p:cNvSpPr>
            <p:nvPr/>
          </p:nvSpPr>
          <p:spPr bwMode="auto">
            <a:xfrm>
              <a:off x="2289" y="3271"/>
              <a:ext cx="1500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22" name="Text Box 32"/>
            <p:cNvSpPr txBox="1">
              <a:spLocks noChangeArrowheads="1"/>
            </p:cNvSpPr>
            <p:nvPr/>
          </p:nvSpPr>
          <p:spPr bwMode="auto">
            <a:xfrm>
              <a:off x="2660" y="3123"/>
              <a:ext cx="777" cy="2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latin typeface="Garamond" pitchFamily="18" charset="0"/>
                </a:rPr>
                <a:t>Pachete</a:t>
              </a:r>
            </a:p>
          </p:txBody>
        </p:sp>
      </p:grpSp>
      <p:grpSp>
        <p:nvGrpSpPr>
          <p:cNvPr id="9249" name="Group 33"/>
          <p:cNvGrpSpPr>
            <a:grpSpLocks/>
          </p:cNvGrpSpPr>
          <p:nvPr/>
        </p:nvGrpSpPr>
        <p:grpSpPr bwMode="auto">
          <a:xfrm>
            <a:off x="3382963" y="4271963"/>
            <a:ext cx="2381250" cy="365125"/>
            <a:chOff x="2289" y="3441"/>
            <a:chExt cx="1500" cy="230"/>
          </a:xfrm>
        </p:grpSpPr>
        <p:sp>
          <p:nvSpPr>
            <p:cNvPr id="4119" name="Line 34"/>
            <p:cNvSpPr>
              <a:spLocks noChangeShapeType="1"/>
            </p:cNvSpPr>
            <p:nvPr/>
          </p:nvSpPr>
          <p:spPr bwMode="auto">
            <a:xfrm>
              <a:off x="2289" y="3588"/>
              <a:ext cx="1500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20" name="Text Box 35"/>
            <p:cNvSpPr txBox="1">
              <a:spLocks noChangeArrowheads="1"/>
            </p:cNvSpPr>
            <p:nvPr/>
          </p:nvSpPr>
          <p:spPr bwMode="auto">
            <a:xfrm>
              <a:off x="2708" y="3441"/>
              <a:ext cx="734" cy="2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latin typeface="Garamond" pitchFamily="18" charset="0"/>
                </a:rPr>
                <a:t>Cadre</a:t>
              </a:r>
            </a:p>
          </p:txBody>
        </p:sp>
      </p:grpSp>
      <p:grpSp>
        <p:nvGrpSpPr>
          <p:cNvPr id="9252" name="Group 36"/>
          <p:cNvGrpSpPr>
            <a:grpSpLocks/>
          </p:cNvGrpSpPr>
          <p:nvPr/>
        </p:nvGrpSpPr>
        <p:grpSpPr bwMode="auto">
          <a:xfrm>
            <a:off x="3382963" y="4775200"/>
            <a:ext cx="2381250" cy="365125"/>
            <a:chOff x="2289" y="3758"/>
            <a:chExt cx="1500" cy="230"/>
          </a:xfrm>
        </p:grpSpPr>
        <p:sp>
          <p:nvSpPr>
            <p:cNvPr id="4117" name="Line 37"/>
            <p:cNvSpPr>
              <a:spLocks noChangeShapeType="1"/>
            </p:cNvSpPr>
            <p:nvPr/>
          </p:nvSpPr>
          <p:spPr bwMode="auto">
            <a:xfrm>
              <a:off x="2289" y="3890"/>
              <a:ext cx="1500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18" name="Text Box 38"/>
            <p:cNvSpPr txBox="1">
              <a:spLocks noChangeArrowheads="1"/>
            </p:cNvSpPr>
            <p:nvPr/>
          </p:nvSpPr>
          <p:spPr bwMode="auto">
            <a:xfrm>
              <a:off x="2861" y="3758"/>
              <a:ext cx="417" cy="2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latin typeface="Garamond" pitchFamily="18" charset="0"/>
                </a:rPr>
                <a:t>Bi</a:t>
              </a:r>
              <a:r>
                <a:rPr lang="ro-RO" altLang="en-US" sz="2400" b="1">
                  <a:latin typeface="Garamond" pitchFamily="18" charset="0"/>
                </a:rPr>
                <a:t>ţ</a:t>
              </a:r>
              <a:r>
                <a:rPr lang="en-US" altLang="en-US" sz="2400" b="1">
                  <a:latin typeface="Garamond" pitchFamily="18" charset="0"/>
                </a:rPr>
                <a:t>i</a:t>
              </a:r>
            </a:p>
          </p:txBody>
        </p:sp>
      </p:grpSp>
      <p:grpSp>
        <p:nvGrpSpPr>
          <p:cNvPr id="9255" name="Group 39"/>
          <p:cNvGrpSpPr>
            <a:grpSpLocks/>
          </p:cNvGrpSpPr>
          <p:nvPr/>
        </p:nvGrpSpPr>
        <p:grpSpPr bwMode="auto">
          <a:xfrm>
            <a:off x="3382963" y="2352675"/>
            <a:ext cx="2381250" cy="365125"/>
            <a:chOff x="2289" y="2232"/>
            <a:chExt cx="1500" cy="230"/>
          </a:xfrm>
        </p:grpSpPr>
        <p:sp>
          <p:nvSpPr>
            <p:cNvPr id="4115" name="Line 40"/>
            <p:cNvSpPr>
              <a:spLocks noChangeShapeType="1"/>
            </p:cNvSpPr>
            <p:nvPr/>
          </p:nvSpPr>
          <p:spPr bwMode="auto">
            <a:xfrm>
              <a:off x="2289" y="2364"/>
              <a:ext cx="1500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16" name="Text Box 41"/>
            <p:cNvSpPr txBox="1">
              <a:spLocks noChangeArrowheads="1"/>
            </p:cNvSpPr>
            <p:nvPr/>
          </p:nvSpPr>
          <p:spPr bwMode="auto">
            <a:xfrm>
              <a:off x="2786" y="2232"/>
              <a:ext cx="474" cy="2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latin typeface="Garamond" pitchFamily="18" charset="0"/>
                </a:rPr>
                <a:t>Date</a:t>
              </a:r>
            </a:p>
          </p:txBody>
        </p:sp>
      </p:grpSp>
      <p:grpSp>
        <p:nvGrpSpPr>
          <p:cNvPr id="9258" name="Group 42"/>
          <p:cNvGrpSpPr>
            <a:grpSpLocks/>
          </p:cNvGrpSpPr>
          <p:nvPr/>
        </p:nvGrpSpPr>
        <p:grpSpPr bwMode="auto">
          <a:xfrm>
            <a:off x="3382963" y="2832100"/>
            <a:ext cx="2381250" cy="365125"/>
            <a:chOff x="2289" y="2534"/>
            <a:chExt cx="1500" cy="230"/>
          </a:xfrm>
        </p:grpSpPr>
        <p:sp>
          <p:nvSpPr>
            <p:cNvPr id="4113" name="Line 43"/>
            <p:cNvSpPr>
              <a:spLocks noChangeShapeType="1"/>
            </p:cNvSpPr>
            <p:nvPr/>
          </p:nvSpPr>
          <p:spPr bwMode="auto">
            <a:xfrm>
              <a:off x="2289" y="2666"/>
              <a:ext cx="1500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14" name="Text Box 44"/>
            <p:cNvSpPr txBox="1">
              <a:spLocks noChangeArrowheads="1"/>
            </p:cNvSpPr>
            <p:nvPr/>
          </p:nvSpPr>
          <p:spPr bwMode="auto">
            <a:xfrm>
              <a:off x="2786" y="2534"/>
              <a:ext cx="474" cy="2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latin typeface="Garamond" pitchFamily="18" charset="0"/>
                </a:rPr>
                <a:t>Date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3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9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Garamond" pitchFamily="18" charset="0"/>
              </a:rPr>
              <a:t>Modelul TCP/IP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E0D7D5C-181A-4F5E-B30E-D234749759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990600"/>
            <a:ext cx="2809875" cy="390525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9212437-BCFA-4481-AB2F-23AC0117A704}"/>
              </a:ext>
            </a:extLst>
          </p:cNvPr>
          <p:cNvSpPr txBox="1"/>
          <p:nvPr/>
        </p:nvSpPr>
        <p:spPr>
          <a:xfrm>
            <a:off x="2971800" y="4144962"/>
            <a:ext cx="571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o-RO" dirty="0"/>
              <a:t>Nivelul acces la rețea ocupă de problemele pe care le întâmpină un pachet IP pentru a realiza o conexiune fizică. Include detaliile caracteristice nivelului fizic și legătură de date din modelul de referință OSI.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12BBCC-D0FA-4272-A5DE-978A5932922D}"/>
              </a:ext>
            </a:extLst>
          </p:cNvPr>
          <p:cNvSpPr txBox="1"/>
          <p:nvPr/>
        </p:nvSpPr>
        <p:spPr>
          <a:xfrm>
            <a:off x="2952751" y="3221632"/>
            <a:ext cx="60483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o-RO" dirty="0"/>
              <a:t>Acest nivel se ocupă cu transmiterea pachetelor de date de la sursă către destinație, independent de calea urmată. Protocolul specific acestui nivel este Internet Protocol (IP).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Garamond" pitchFamily="18" charset="0"/>
              </a:rPr>
              <a:t>Modelul TCP/IP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E0D7D5C-181A-4F5E-B30E-D234749759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990600"/>
            <a:ext cx="2809875" cy="39052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5BD1AF7-6135-4429-944D-BB2FDE3345D7}"/>
              </a:ext>
            </a:extLst>
          </p:cNvPr>
          <p:cNvSpPr txBox="1"/>
          <p:nvPr/>
        </p:nvSpPr>
        <p:spPr>
          <a:xfrm>
            <a:off x="3019427" y="3124200"/>
            <a:ext cx="5715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o-RO" dirty="0"/>
              <a:t>Nivelul transport se ocupă de problemele legate de performanțele sistemului, controlul fluxului și corectarea greșelilor. Unul din protocoalele ce activează la acest nivel este </a:t>
            </a:r>
            <a:r>
              <a:rPr lang="ro-RO" dirty="0" err="1"/>
              <a:t>Transmission</a:t>
            </a:r>
            <a:r>
              <a:rPr lang="ro-RO" dirty="0"/>
              <a:t> Control Protocol (TCP).</a:t>
            </a:r>
          </a:p>
          <a:p>
            <a:pPr algn="just"/>
            <a:r>
              <a:rPr lang="ro-RO" dirty="0"/>
              <a:t>TCP este un protocol orientat pe conexiune. Propune dialogul dintre sursă </a:t>
            </a:r>
            <a:r>
              <a:rPr lang="ro-RO" dirty="0" err="1"/>
              <a:t>şi</a:t>
            </a:r>
            <a:r>
              <a:rPr lang="ro-RO" dirty="0"/>
              <a:t> </a:t>
            </a:r>
            <a:r>
              <a:rPr lang="ro-RO" dirty="0" err="1"/>
              <a:t>destinaţie</a:t>
            </a:r>
            <a:r>
              <a:rPr lang="ro-RO" dirty="0"/>
              <a:t> în timpul în care împachetează datele provenite de la nivelul </a:t>
            </a:r>
            <a:r>
              <a:rPr lang="ro-RO" dirty="0" err="1"/>
              <a:t>aplicaţie</a:t>
            </a:r>
            <a:r>
              <a:rPr lang="ro-RO" dirty="0"/>
              <a:t> în </a:t>
            </a:r>
            <a:r>
              <a:rPr lang="ro-RO" dirty="0" err="1"/>
              <a:t>unităţi</a:t>
            </a:r>
            <a:r>
              <a:rPr lang="ro-RO" dirty="0"/>
              <a:t> numite segmente..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E26AAC-4D9E-4ACD-8E7B-92B5CC2153A0}"/>
              </a:ext>
            </a:extLst>
          </p:cNvPr>
          <p:cNvSpPr txBox="1"/>
          <p:nvPr/>
        </p:nvSpPr>
        <p:spPr>
          <a:xfrm>
            <a:off x="3019427" y="1570355"/>
            <a:ext cx="5715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o-RO" dirty="0"/>
              <a:t>Nivelul </a:t>
            </a:r>
            <a:r>
              <a:rPr lang="ro-RO" dirty="0" err="1"/>
              <a:t>aplicaţie</a:t>
            </a:r>
            <a:r>
              <a:rPr lang="ro-RO" dirty="0"/>
              <a:t> tratează protocoalele de nivel înalt, probleme de reprezentare, codificare </a:t>
            </a:r>
            <a:r>
              <a:rPr lang="ro-RO" dirty="0" err="1"/>
              <a:t>şi</a:t>
            </a:r>
            <a:r>
              <a:rPr lang="ro-RO" dirty="0"/>
              <a:t> control al dialogului. </a:t>
            </a:r>
          </a:p>
          <a:p>
            <a:pPr algn="just"/>
            <a:r>
              <a:rPr lang="ro-RO" dirty="0"/>
              <a:t>Modelul TCP/IP combină toate problemele aflate în legătură cu nivelul </a:t>
            </a:r>
            <a:r>
              <a:rPr lang="ro-RO" dirty="0" err="1"/>
              <a:t>aplicaţie</a:t>
            </a:r>
            <a:r>
              <a:rPr lang="ro-RO" dirty="0"/>
              <a:t> într-un singur nivel, asigurându-se că aceste date sunt corect împachetate pentru următorul nivel.</a:t>
            </a:r>
          </a:p>
        </p:txBody>
      </p:sp>
    </p:spTree>
    <p:extLst>
      <p:ext uri="{BB962C8B-B14F-4D97-AF65-F5344CB8AC3E}">
        <p14:creationId xmlns:p14="http://schemas.microsoft.com/office/powerpoint/2010/main" val="1440022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Garamond" pitchFamily="18" charset="0"/>
              </a:rPr>
              <a:t>Compara</a:t>
            </a:r>
            <a:r>
              <a:rPr lang="ro-RO" altLang="en-US">
                <a:latin typeface="Garamond" pitchFamily="18" charset="0"/>
              </a:rPr>
              <a:t>ţ</a:t>
            </a:r>
            <a:r>
              <a:rPr lang="en-US" altLang="en-US">
                <a:latin typeface="Garamond" pitchFamily="18" charset="0"/>
              </a:rPr>
              <a:t>ie</a:t>
            </a:r>
            <a:r>
              <a:rPr lang="ro-RO" altLang="en-US">
                <a:latin typeface="Garamond" pitchFamily="18" charset="0"/>
              </a:rPr>
              <a:t> </a:t>
            </a:r>
            <a:r>
              <a:rPr lang="en-US" altLang="en-US">
                <a:latin typeface="Garamond" pitchFamily="18" charset="0"/>
              </a:rPr>
              <a:t>OSI</a:t>
            </a:r>
            <a:r>
              <a:rPr lang="ro-RO" altLang="en-US">
                <a:latin typeface="Garamond" pitchFamily="18" charset="0"/>
              </a:rPr>
              <a:t> – TCP/IP</a:t>
            </a:r>
            <a:endParaRPr lang="en-US" altLang="en-US">
              <a:latin typeface="Garamond" pitchFamily="18" charset="0"/>
            </a:endParaRPr>
          </a:p>
        </p:txBody>
      </p:sp>
      <p:grpSp>
        <p:nvGrpSpPr>
          <p:cNvPr id="6147" name="Group 45"/>
          <p:cNvGrpSpPr>
            <a:grpSpLocks/>
          </p:cNvGrpSpPr>
          <p:nvPr/>
        </p:nvGrpSpPr>
        <p:grpSpPr bwMode="auto">
          <a:xfrm>
            <a:off x="914400" y="1828800"/>
            <a:ext cx="7162800" cy="3200400"/>
            <a:chOff x="-3" y="-3"/>
            <a:chExt cx="3720" cy="3382"/>
          </a:xfrm>
        </p:grpSpPr>
        <p:grpSp>
          <p:nvGrpSpPr>
            <p:cNvPr id="6148" name="Group 46"/>
            <p:cNvGrpSpPr>
              <a:grpSpLocks/>
            </p:cNvGrpSpPr>
            <p:nvPr/>
          </p:nvGrpSpPr>
          <p:grpSpPr bwMode="auto">
            <a:xfrm>
              <a:off x="0" y="0"/>
              <a:ext cx="3714" cy="3376"/>
              <a:chOff x="0" y="0"/>
              <a:chExt cx="3714" cy="3376"/>
            </a:xfrm>
          </p:grpSpPr>
          <p:grpSp>
            <p:nvGrpSpPr>
              <p:cNvPr id="6150" name="Group 47"/>
              <p:cNvGrpSpPr>
                <a:grpSpLocks/>
              </p:cNvGrpSpPr>
              <p:nvPr/>
            </p:nvGrpSpPr>
            <p:grpSpPr bwMode="auto">
              <a:xfrm>
                <a:off x="0" y="0"/>
                <a:ext cx="1857" cy="422"/>
                <a:chOff x="0" y="0"/>
                <a:chExt cx="1857" cy="422"/>
              </a:xfrm>
            </p:grpSpPr>
            <p:sp>
              <p:nvSpPr>
                <p:cNvPr id="6189" name="Rectangle 48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857" cy="422"/>
                </a:xfrm>
                <a:prstGeom prst="rect">
                  <a:avLst/>
                </a:prstGeom>
                <a:solidFill>
                  <a:srgbClr val="CCCCCC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Garamond" pitchFamily="18" charset="0"/>
                  </a:endParaRPr>
                </a:p>
              </p:txBody>
            </p:sp>
            <p:grpSp>
              <p:nvGrpSpPr>
                <p:cNvPr id="6190" name="Group 49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857" cy="422"/>
                  <a:chOff x="0" y="0"/>
                  <a:chExt cx="1857" cy="422"/>
                </a:xfrm>
              </p:grpSpPr>
              <p:sp>
                <p:nvSpPr>
                  <p:cNvPr id="6191" name="Rectangle 50"/>
                  <p:cNvSpPr>
                    <a:spLocks noChangeArrowheads="1"/>
                  </p:cNvSpPr>
                  <p:nvPr/>
                </p:nvSpPr>
                <p:spPr bwMode="auto">
                  <a:xfrm>
                    <a:off x="43" y="0"/>
                    <a:ext cx="1771" cy="422"/>
                  </a:xfrm>
                  <a:prstGeom prst="rect">
                    <a:avLst/>
                  </a:prstGeom>
                  <a:solidFill>
                    <a:srgbClr val="CCCCCC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0" rIns="0" bIns="0"/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000" b="1">
                        <a:solidFill>
                          <a:srgbClr val="0000FF"/>
                        </a:solidFill>
                        <a:latin typeface="Garamond" pitchFamily="18" charset="0"/>
                        <a:cs typeface="Times New Roman" pitchFamily="18" charset="0"/>
                      </a:rPr>
                      <a:t>OSI</a:t>
                    </a:r>
                  </a:p>
                  <a:p>
                    <a:pPr algn="ctr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2400">
                      <a:latin typeface="Garamond" pitchFamily="18" charset="0"/>
                    </a:endParaRPr>
                  </a:p>
                </p:txBody>
              </p:sp>
              <p:sp>
                <p:nvSpPr>
                  <p:cNvPr id="6192" name="Rectangle 51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1857" cy="422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>
                      <a:latin typeface="Garamond" pitchFamily="18" charset="0"/>
                    </a:endParaRPr>
                  </a:p>
                </p:txBody>
              </p:sp>
            </p:grpSp>
          </p:grpSp>
          <p:grpSp>
            <p:nvGrpSpPr>
              <p:cNvPr id="6151" name="Group 52"/>
              <p:cNvGrpSpPr>
                <a:grpSpLocks/>
              </p:cNvGrpSpPr>
              <p:nvPr/>
            </p:nvGrpSpPr>
            <p:grpSpPr bwMode="auto">
              <a:xfrm>
                <a:off x="1857" y="0"/>
                <a:ext cx="1857" cy="422"/>
                <a:chOff x="1857" y="0"/>
                <a:chExt cx="1857" cy="422"/>
              </a:xfrm>
            </p:grpSpPr>
            <p:sp>
              <p:nvSpPr>
                <p:cNvPr id="6185" name="Rectangle 53"/>
                <p:cNvSpPr>
                  <a:spLocks noChangeArrowheads="1"/>
                </p:cNvSpPr>
                <p:nvPr/>
              </p:nvSpPr>
              <p:spPr bwMode="auto">
                <a:xfrm>
                  <a:off x="1857" y="0"/>
                  <a:ext cx="1857" cy="422"/>
                </a:xfrm>
                <a:prstGeom prst="rect">
                  <a:avLst/>
                </a:prstGeom>
                <a:solidFill>
                  <a:srgbClr val="CCCCCC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Garamond" pitchFamily="18" charset="0"/>
                  </a:endParaRPr>
                </a:p>
              </p:txBody>
            </p:sp>
            <p:grpSp>
              <p:nvGrpSpPr>
                <p:cNvPr id="6186" name="Group 54"/>
                <p:cNvGrpSpPr>
                  <a:grpSpLocks/>
                </p:cNvGrpSpPr>
                <p:nvPr/>
              </p:nvGrpSpPr>
              <p:grpSpPr bwMode="auto">
                <a:xfrm>
                  <a:off x="1857" y="0"/>
                  <a:ext cx="1857" cy="422"/>
                  <a:chOff x="1857" y="0"/>
                  <a:chExt cx="1857" cy="422"/>
                </a:xfrm>
              </p:grpSpPr>
              <p:sp>
                <p:nvSpPr>
                  <p:cNvPr id="6187" name="Rectangle 55"/>
                  <p:cNvSpPr>
                    <a:spLocks noChangeArrowheads="1"/>
                  </p:cNvSpPr>
                  <p:nvPr/>
                </p:nvSpPr>
                <p:spPr bwMode="auto">
                  <a:xfrm>
                    <a:off x="1900" y="0"/>
                    <a:ext cx="1771" cy="422"/>
                  </a:xfrm>
                  <a:prstGeom prst="rect">
                    <a:avLst/>
                  </a:prstGeom>
                  <a:solidFill>
                    <a:srgbClr val="CCCCCC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000" b="1">
                        <a:solidFill>
                          <a:srgbClr val="0000FF"/>
                        </a:solidFill>
                        <a:latin typeface="Garamond" pitchFamily="18" charset="0"/>
                        <a:cs typeface="Times New Roman" pitchFamily="18" charset="0"/>
                      </a:rPr>
                      <a:t>TCP / IP</a:t>
                    </a:r>
                  </a:p>
                  <a:p>
                    <a:pPr algn="ctr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2000">
                      <a:latin typeface="Garamond" pitchFamily="18" charset="0"/>
                    </a:endParaRPr>
                  </a:p>
                </p:txBody>
              </p:sp>
              <p:sp>
                <p:nvSpPr>
                  <p:cNvPr id="6188" name="Rectangle 56"/>
                  <p:cNvSpPr>
                    <a:spLocks noChangeArrowheads="1"/>
                  </p:cNvSpPr>
                  <p:nvPr/>
                </p:nvSpPr>
                <p:spPr bwMode="auto">
                  <a:xfrm>
                    <a:off x="1857" y="0"/>
                    <a:ext cx="1857" cy="422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>
                      <a:latin typeface="Garamond" pitchFamily="18" charset="0"/>
                    </a:endParaRPr>
                  </a:p>
                </p:txBody>
              </p:sp>
            </p:grpSp>
          </p:grpSp>
          <p:grpSp>
            <p:nvGrpSpPr>
              <p:cNvPr id="6152" name="Group 57"/>
              <p:cNvGrpSpPr>
                <a:grpSpLocks/>
              </p:cNvGrpSpPr>
              <p:nvPr/>
            </p:nvGrpSpPr>
            <p:grpSpPr bwMode="auto">
              <a:xfrm>
                <a:off x="0" y="422"/>
                <a:ext cx="1857" cy="422"/>
                <a:chOff x="0" y="422"/>
                <a:chExt cx="1857" cy="422"/>
              </a:xfrm>
            </p:grpSpPr>
            <p:sp>
              <p:nvSpPr>
                <p:cNvPr id="6183" name="Rectangle 58"/>
                <p:cNvSpPr>
                  <a:spLocks noChangeArrowheads="1"/>
                </p:cNvSpPr>
                <p:nvPr/>
              </p:nvSpPr>
              <p:spPr bwMode="auto">
                <a:xfrm>
                  <a:off x="43" y="422"/>
                  <a:ext cx="177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 b="1">
                      <a:latin typeface="Garamond" pitchFamily="18" charset="0"/>
                      <a:cs typeface="Times New Roman" pitchFamily="18" charset="0"/>
                    </a:rPr>
                    <a:t>Application (Layer7)</a:t>
                  </a:r>
                  <a:endParaRPr lang="en-US" altLang="en-US" sz="2400">
                    <a:latin typeface="Garamond" pitchFamily="18" charset="0"/>
                  </a:endParaRPr>
                </a:p>
              </p:txBody>
            </p:sp>
            <p:sp>
              <p:nvSpPr>
                <p:cNvPr id="6184" name="Rectangle 59"/>
                <p:cNvSpPr>
                  <a:spLocks noChangeArrowheads="1"/>
                </p:cNvSpPr>
                <p:nvPr/>
              </p:nvSpPr>
              <p:spPr bwMode="auto">
                <a:xfrm>
                  <a:off x="0" y="422"/>
                  <a:ext cx="18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Garamond" pitchFamily="18" charset="0"/>
                  </a:endParaRPr>
                </a:p>
              </p:txBody>
            </p:sp>
          </p:grpSp>
          <p:grpSp>
            <p:nvGrpSpPr>
              <p:cNvPr id="6153" name="Group 60"/>
              <p:cNvGrpSpPr>
                <a:grpSpLocks/>
              </p:cNvGrpSpPr>
              <p:nvPr/>
            </p:nvGrpSpPr>
            <p:grpSpPr bwMode="auto">
              <a:xfrm>
                <a:off x="1857" y="422"/>
                <a:ext cx="1857" cy="1266"/>
                <a:chOff x="1857" y="422"/>
                <a:chExt cx="1857" cy="1266"/>
              </a:xfrm>
            </p:grpSpPr>
            <p:sp>
              <p:nvSpPr>
                <p:cNvPr id="6181" name="Rectangle 61"/>
                <p:cNvSpPr>
                  <a:spLocks noChangeArrowheads="1"/>
                </p:cNvSpPr>
                <p:nvPr/>
              </p:nvSpPr>
              <p:spPr bwMode="auto">
                <a:xfrm>
                  <a:off x="1900" y="422"/>
                  <a:ext cx="1771" cy="126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 b="1">
                      <a:latin typeface="Garamond" pitchFamily="18" charset="0"/>
                      <a:cs typeface="Times New Roman" pitchFamily="18" charset="0"/>
                    </a:rPr>
                    <a:t>Application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2400">
                    <a:latin typeface="Garamond" pitchFamily="18" charset="0"/>
                  </a:endParaRPr>
                </a:p>
              </p:txBody>
            </p:sp>
            <p:sp>
              <p:nvSpPr>
                <p:cNvPr id="6182" name="Rectangle 62"/>
                <p:cNvSpPr>
                  <a:spLocks noChangeArrowheads="1"/>
                </p:cNvSpPr>
                <p:nvPr/>
              </p:nvSpPr>
              <p:spPr bwMode="auto">
                <a:xfrm>
                  <a:off x="1857" y="422"/>
                  <a:ext cx="1857" cy="126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Garamond" pitchFamily="18" charset="0"/>
                  </a:endParaRPr>
                </a:p>
              </p:txBody>
            </p:sp>
          </p:grpSp>
          <p:grpSp>
            <p:nvGrpSpPr>
              <p:cNvPr id="6154" name="Group 63"/>
              <p:cNvGrpSpPr>
                <a:grpSpLocks/>
              </p:cNvGrpSpPr>
              <p:nvPr/>
            </p:nvGrpSpPr>
            <p:grpSpPr bwMode="auto">
              <a:xfrm>
                <a:off x="0" y="844"/>
                <a:ext cx="1857" cy="422"/>
                <a:chOff x="0" y="844"/>
                <a:chExt cx="1857" cy="422"/>
              </a:xfrm>
            </p:grpSpPr>
            <p:sp>
              <p:nvSpPr>
                <p:cNvPr id="6179" name="Rectangle 64"/>
                <p:cNvSpPr>
                  <a:spLocks noChangeArrowheads="1"/>
                </p:cNvSpPr>
                <p:nvPr/>
              </p:nvSpPr>
              <p:spPr bwMode="auto">
                <a:xfrm>
                  <a:off x="43" y="844"/>
                  <a:ext cx="177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 b="1">
                      <a:latin typeface="Garamond" pitchFamily="18" charset="0"/>
                      <a:cs typeface="Times New Roman" pitchFamily="18" charset="0"/>
                    </a:rPr>
                    <a:t>Presentation (Layer6)</a:t>
                  </a:r>
                  <a:endParaRPr lang="en-US" altLang="en-US" sz="2400">
                    <a:latin typeface="Garamond" pitchFamily="18" charset="0"/>
                  </a:endParaRPr>
                </a:p>
              </p:txBody>
            </p:sp>
            <p:sp>
              <p:nvSpPr>
                <p:cNvPr id="6180" name="Rectangle 65"/>
                <p:cNvSpPr>
                  <a:spLocks noChangeArrowheads="1"/>
                </p:cNvSpPr>
                <p:nvPr/>
              </p:nvSpPr>
              <p:spPr bwMode="auto">
                <a:xfrm>
                  <a:off x="0" y="844"/>
                  <a:ext cx="18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Garamond" pitchFamily="18" charset="0"/>
                  </a:endParaRPr>
                </a:p>
              </p:txBody>
            </p:sp>
          </p:grpSp>
          <p:grpSp>
            <p:nvGrpSpPr>
              <p:cNvPr id="6155" name="Group 66"/>
              <p:cNvGrpSpPr>
                <a:grpSpLocks/>
              </p:cNvGrpSpPr>
              <p:nvPr/>
            </p:nvGrpSpPr>
            <p:grpSpPr bwMode="auto">
              <a:xfrm>
                <a:off x="0" y="1266"/>
                <a:ext cx="1857" cy="422"/>
                <a:chOff x="0" y="1266"/>
                <a:chExt cx="1857" cy="422"/>
              </a:xfrm>
            </p:grpSpPr>
            <p:sp>
              <p:nvSpPr>
                <p:cNvPr id="6177" name="Rectangle 67"/>
                <p:cNvSpPr>
                  <a:spLocks noChangeArrowheads="1"/>
                </p:cNvSpPr>
                <p:nvPr/>
              </p:nvSpPr>
              <p:spPr bwMode="auto">
                <a:xfrm>
                  <a:off x="43" y="1266"/>
                  <a:ext cx="177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 b="1">
                      <a:latin typeface="Garamond" pitchFamily="18" charset="0"/>
                      <a:cs typeface="Times New Roman" pitchFamily="18" charset="0"/>
                    </a:rPr>
                    <a:t>Session (Layer 5)</a:t>
                  </a:r>
                  <a:endParaRPr lang="en-US" altLang="en-US" sz="2400">
                    <a:latin typeface="Garamond" pitchFamily="18" charset="0"/>
                  </a:endParaRPr>
                </a:p>
              </p:txBody>
            </p:sp>
            <p:sp>
              <p:nvSpPr>
                <p:cNvPr id="6178" name="Rectangle 68"/>
                <p:cNvSpPr>
                  <a:spLocks noChangeArrowheads="1"/>
                </p:cNvSpPr>
                <p:nvPr/>
              </p:nvSpPr>
              <p:spPr bwMode="auto">
                <a:xfrm>
                  <a:off x="0" y="1266"/>
                  <a:ext cx="18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Garamond" pitchFamily="18" charset="0"/>
                  </a:endParaRPr>
                </a:p>
              </p:txBody>
            </p:sp>
          </p:grpSp>
          <p:grpSp>
            <p:nvGrpSpPr>
              <p:cNvPr id="6156" name="Group 69"/>
              <p:cNvGrpSpPr>
                <a:grpSpLocks/>
              </p:cNvGrpSpPr>
              <p:nvPr/>
            </p:nvGrpSpPr>
            <p:grpSpPr bwMode="auto">
              <a:xfrm>
                <a:off x="0" y="1688"/>
                <a:ext cx="1857" cy="422"/>
                <a:chOff x="0" y="1688"/>
                <a:chExt cx="1857" cy="422"/>
              </a:xfrm>
            </p:grpSpPr>
            <p:sp>
              <p:nvSpPr>
                <p:cNvPr id="6175" name="Rectangle 70"/>
                <p:cNvSpPr>
                  <a:spLocks noChangeArrowheads="1"/>
                </p:cNvSpPr>
                <p:nvPr/>
              </p:nvSpPr>
              <p:spPr bwMode="auto">
                <a:xfrm>
                  <a:off x="43" y="1688"/>
                  <a:ext cx="177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 b="1">
                      <a:latin typeface="Garamond" pitchFamily="18" charset="0"/>
                      <a:cs typeface="Times New Roman" pitchFamily="18" charset="0"/>
                    </a:rPr>
                    <a:t>Transport  (Layer 4)</a:t>
                  </a:r>
                  <a:endParaRPr lang="en-US" altLang="en-US" sz="1800">
                    <a:latin typeface="Garamond" pitchFamily="18" charset="0"/>
                  </a:endParaRPr>
                </a:p>
              </p:txBody>
            </p:sp>
            <p:sp>
              <p:nvSpPr>
                <p:cNvPr id="6176" name="Rectangle 71"/>
                <p:cNvSpPr>
                  <a:spLocks noChangeArrowheads="1"/>
                </p:cNvSpPr>
                <p:nvPr/>
              </p:nvSpPr>
              <p:spPr bwMode="auto">
                <a:xfrm>
                  <a:off x="0" y="1688"/>
                  <a:ext cx="18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Garamond" pitchFamily="18" charset="0"/>
                  </a:endParaRPr>
                </a:p>
              </p:txBody>
            </p:sp>
          </p:grpSp>
          <p:grpSp>
            <p:nvGrpSpPr>
              <p:cNvPr id="6157" name="Group 72"/>
              <p:cNvGrpSpPr>
                <a:grpSpLocks/>
              </p:cNvGrpSpPr>
              <p:nvPr/>
            </p:nvGrpSpPr>
            <p:grpSpPr bwMode="auto">
              <a:xfrm>
                <a:off x="1857" y="1688"/>
                <a:ext cx="1857" cy="422"/>
                <a:chOff x="1857" y="1688"/>
                <a:chExt cx="1857" cy="422"/>
              </a:xfrm>
            </p:grpSpPr>
            <p:sp>
              <p:nvSpPr>
                <p:cNvPr id="6173" name="Rectangle 73"/>
                <p:cNvSpPr>
                  <a:spLocks noChangeArrowheads="1"/>
                </p:cNvSpPr>
                <p:nvPr/>
              </p:nvSpPr>
              <p:spPr bwMode="auto">
                <a:xfrm>
                  <a:off x="1900" y="1688"/>
                  <a:ext cx="177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 b="1">
                      <a:latin typeface="Garamond" pitchFamily="18" charset="0"/>
                      <a:cs typeface="Times New Roman" pitchFamily="18" charset="0"/>
                    </a:rPr>
                    <a:t>Transport</a:t>
                  </a:r>
                  <a:endParaRPr lang="en-US" altLang="en-US" sz="1800">
                    <a:latin typeface="Garamond" pitchFamily="18" charset="0"/>
                  </a:endParaRPr>
                </a:p>
              </p:txBody>
            </p:sp>
            <p:sp>
              <p:nvSpPr>
                <p:cNvPr id="6174" name="Rectangle 74"/>
                <p:cNvSpPr>
                  <a:spLocks noChangeArrowheads="1"/>
                </p:cNvSpPr>
                <p:nvPr/>
              </p:nvSpPr>
              <p:spPr bwMode="auto">
                <a:xfrm>
                  <a:off x="1857" y="1688"/>
                  <a:ext cx="18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Garamond" pitchFamily="18" charset="0"/>
                  </a:endParaRPr>
                </a:p>
              </p:txBody>
            </p:sp>
          </p:grpSp>
          <p:grpSp>
            <p:nvGrpSpPr>
              <p:cNvPr id="6158" name="Group 75"/>
              <p:cNvGrpSpPr>
                <a:grpSpLocks/>
              </p:cNvGrpSpPr>
              <p:nvPr/>
            </p:nvGrpSpPr>
            <p:grpSpPr bwMode="auto">
              <a:xfrm>
                <a:off x="0" y="2110"/>
                <a:ext cx="1857" cy="422"/>
                <a:chOff x="0" y="2110"/>
                <a:chExt cx="1857" cy="422"/>
              </a:xfrm>
            </p:grpSpPr>
            <p:sp>
              <p:nvSpPr>
                <p:cNvPr id="6171" name="Rectangle 76"/>
                <p:cNvSpPr>
                  <a:spLocks noChangeArrowheads="1"/>
                </p:cNvSpPr>
                <p:nvPr/>
              </p:nvSpPr>
              <p:spPr bwMode="auto">
                <a:xfrm>
                  <a:off x="43" y="2110"/>
                  <a:ext cx="177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 b="1">
                      <a:latin typeface="Garamond" pitchFamily="18" charset="0"/>
                      <a:cs typeface="Times New Roman" pitchFamily="18" charset="0"/>
                    </a:rPr>
                    <a:t>Network (Layer 3)</a:t>
                  </a:r>
                  <a:endParaRPr lang="en-US" altLang="en-US" sz="1800">
                    <a:latin typeface="Garamond" pitchFamily="18" charset="0"/>
                  </a:endParaRPr>
                </a:p>
              </p:txBody>
            </p:sp>
            <p:sp>
              <p:nvSpPr>
                <p:cNvPr id="6172" name="Rectangle 77"/>
                <p:cNvSpPr>
                  <a:spLocks noChangeArrowheads="1"/>
                </p:cNvSpPr>
                <p:nvPr/>
              </p:nvSpPr>
              <p:spPr bwMode="auto">
                <a:xfrm>
                  <a:off x="0" y="2110"/>
                  <a:ext cx="18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Garamond" pitchFamily="18" charset="0"/>
                  </a:endParaRPr>
                </a:p>
              </p:txBody>
            </p:sp>
          </p:grpSp>
          <p:grpSp>
            <p:nvGrpSpPr>
              <p:cNvPr id="6159" name="Group 78"/>
              <p:cNvGrpSpPr>
                <a:grpSpLocks/>
              </p:cNvGrpSpPr>
              <p:nvPr/>
            </p:nvGrpSpPr>
            <p:grpSpPr bwMode="auto">
              <a:xfrm>
                <a:off x="1857" y="2110"/>
                <a:ext cx="1857" cy="422"/>
                <a:chOff x="1857" y="2110"/>
                <a:chExt cx="1857" cy="422"/>
              </a:xfrm>
            </p:grpSpPr>
            <p:sp>
              <p:nvSpPr>
                <p:cNvPr id="6169" name="Rectangle 79"/>
                <p:cNvSpPr>
                  <a:spLocks noChangeArrowheads="1"/>
                </p:cNvSpPr>
                <p:nvPr/>
              </p:nvSpPr>
              <p:spPr bwMode="auto">
                <a:xfrm>
                  <a:off x="1900" y="2110"/>
                  <a:ext cx="177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 b="1">
                      <a:latin typeface="Garamond" pitchFamily="18" charset="0"/>
                      <a:cs typeface="Times New Roman" pitchFamily="18" charset="0"/>
                    </a:rPr>
                    <a:t>Internet</a:t>
                  </a:r>
                  <a:endParaRPr lang="en-US" altLang="en-US" sz="2400">
                    <a:latin typeface="Garamond" pitchFamily="18" charset="0"/>
                  </a:endParaRPr>
                </a:p>
              </p:txBody>
            </p:sp>
            <p:sp>
              <p:nvSpPr>
                <p:cNvPr id="6170" name="Rectangle 80"/>
                <p:cNvSpPr>
                  <a:spLocks noChangeArrowheads="1"/>
                </p:cNvSpPr>
                <p:nvPr/>
              </p:nvSpPr>
              <p:spPr bwMode="auto">
                <a:xfrm>
                  <a:off x="1857" y="2110"/>
                  <a:ext cx="18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Garamond" pitchFamily="18" charset="0"/>
                  </a:endParaRPr>
                </a:p>
              </p:txBody>
            </p:sp>
          </p:grpSp>
          <p:grpSp>
            <p:nvGrpSpPr>
              <p:cNvPr id="6160" name="Group 81"/>
              <p:cNvGrpSpPr>
                <a:grpSpLocks/>
              </p:cNvGrpSpPr>
              <p:nvPr/>
            </p:nvGrpSpPr>
            <p:grpSpPr bwMode="auto">
              <a:xfrm>
                <a:off x="0" y="2532"/>
                <a:ext cx="1857" cy="422"/>
                <a:chOff x="0" y="2532"/>
                <a:chExt cx="1857" cy="422"/>
              </a:xfrm>
            </p:grpSpPr>
            <p:sp>
              <p:nvSpPr>
                <p:cNvPr id="6167" name="Rectangle 82"/>
                <p:cNvSpPr>
                  <a:spLocks noChangeArrowheads="1"/>
                </p:cNvSpPr>
                <p:nvPr/>
              </p:nvSpPr>
              <p:spPr bwMode="auto">
                <a:xfrm>
                  <a:off x="43" y="2532"/>
                  <a:ext cx="177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 b="1">
                      <a:latin typeface="Garamond" pitchFamily="18" charset="0"/>
                      <a:cs typeface="Times New Roman" pitchFamily="18" charset="0"/>
                    </a:rPr>
                    <a:t>Data Link (Layer 2)</a:t>
                  </a:r>
                  <a:endParaRPr lang="en-US" altLang="en-US" sz="2400">
                    <a:latin typeface="Garamond" pitchFamily="18" charset="0"/>
                  </a:endParaRPr>
                </a:p>
              </p:txBody>
            </p:sp>
            <p:sp>
              <p:nvSpPr>
                <p:cNvPr id="6168" name="Rectangle 83"/>
                <p:cNvSpPr>
                  <a:spLocks noChangeArrowheads="1"/>
                </p:cNvSpPr>
                <p:nvPr/>
              </p:nvSpPr>
              <p:spPr bwMode="auto">
                <a:xfrm>
                  <a:off x="0" y="2532"/>
                  <a:ext cx="18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Garamond" pitchFamily="18" charset="0"/>
                  </a:endParaRPr>
                </a:p>
              </p:txBody>
            </p:sp>
          </p:grpSp>
          <p:grpSp>
            <p:nvGrpSpPr>
              <p:cNvPr id="6161" name="Group 84"/>
              <p:cNvGrpSpPr>
                <a:grpSpLocks/>
              </p:cNvGrpSpPr>
              <p:nvPr/>
            </p:nvGrpSpPr>
            <p:grpSpPr bwMode="auto">
              <a:xfrm>
                <a:off x="1857" y="2532"/>
                <a:ext cx="1857" cy="844"/>
                <a:chOff x="1857" y="2532"/>
                <a:chExt cx="1857" cy="844"/>
              </a:xfrm>
            </p:grpSpPr>
            <p:sp>
              <p:nvSpPr>
                <p:cNvPr id="6165" name="Rectangle 85"/>
                <p:cNvSpPr>
                  <a:spLocks noChangeArrowheads="1"/>
                </p:cNvSpPr>
                <p:nvPr/>
              </p:nvSpPr>
              <p:spPr bwMode="auto">
                <a:xfrm>
                  <a:off x="1900" y="2532"/>
                  <a:ext cx="1771" cy="84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ro-RO" altLang="en-US" sz="1800" b="1">
                      <a:latin typeface="Garamond" pitchFamily="18" charset="0"/>
                      <a:cs typeface="Times New Roman" pitchFamily="18" charset="0"/>
                    </a:rPr>
                    <a:t>Network access</a:t>
                  </a:r>
                  <a:endParaRPr lang="en-US" altLang="en-US" sz="2400">
                    <a:latin typeface="Garamond" pitchFamily="18" charset="0"/>
                  </a:endParaRPr>
                </a:p>
              </p:txBody>
            </p:sp>
            <p:sp>
              <p:nvSpPr>
                <p:cNvPr id="6166" name="Rectangle 86"/>
                <p:cNvSpPr>
                  <a:spLocks noChangeArrowheads="1"/>
                </p:cNvSpPr>
                <p:nvPr/>
              </p:nvSpPr>
              <p:spPr bwMode="auto">
                <a:xfrm>
                  <a:off x="1857" y="2532"/>
                  <a:ext cx="1857" cy="84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Garamond" pitchFamily="18" charset="0"/>
                  </a:endParaRPr>
                </a:p>
              </p:txBody>
            </p:sp>
          </p:grpSp>
          <p:grpSp>
            <p:nvGrpSpPr>
              <p:cNvPr id="6162" name="Group 87"/>
              <p:cNvGrpSpPr>
                <a:grpSpLocks/>
              </p:cNvGrpSpPr>
              <p:nvPr/>
            </p:nvGrpSpPr>
            <p:grpSpPr bwMode="auto">
              <a:xfrm>
                <a:off x="0" y="2954"/>
                <a:ext cx="1857" cy="422"/>
                <a:chOff x="0" y="2954"/>
                <a:chExt cx="1857" cy="422"/>
              </a:xfrm>
            </p:grpSpPr>
            <p:sp>
              <p:nvSpPr>
                <p:cNvPr id="6163" name="Rectangle 88"/>
                <p:cNvSpPr>
                  <a:spLocks noChangeArrowheads="1"/>
                </p:cNvSpPr>
                <p:nvPr/>
              </p:nvSpPr>
              <p:spPr bwMode="auto">
                <a:xfrm>
                  <a:off x="43" y="2954"/>
                  <a:ext cx="177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 b="1">
                      <a:latin typeface="Garamond" pitchFamily="18" charset="0"/>
                      <a:cs typeface="Times New Roman" pitchFamily="18" charset="0"/>
                    </a:rPr>
                    <a:t>Physical (Layer 1)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2400">
                    <a:latin typeface="Garamond" pitchFamily="18" charset="0"/>
                  </a:endParaRPr>
                </a:p>
              </p:txBody>
            </p:sp>
            <p:sp>
              <p:nvSpPr>
                <p:cNvPr id="6164" name="Rectangle 89"/>
                <p:cNvSpPr>
                  <a:spLocks noChangeArrowheads="1"/>
                </p:cNvSpPr>
                <p:nvPr/>
              </p:nvSpPr>
              <p:spPr bwMode="auto">
                <a:xfrm>
                  <a:off x="0" y="2954"/>
                  <a:ext cx="18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Garamond" pitchFamily="18" charset="0"/>
                  </a:endParaRPr>
                </a:p>
              </p:txBody>
            </p:sp>
          </p:grpSp>
        </p:grpSp>
        <p:sp>
          <p:nvSpPr>
            <p:cNvPr id="6149" name="Rectangle 90"/>
            <p:cNvSpPr>
              <a:spLocks noChangeArrowheads="1"/>
            </p:cNvSpPr>
            <p:nvPr/>
          </p:nvSpPr>
          <p:spPr bwMode="auto">
            <a:xfrm>
              <a:off x="-3" y="-3"/>
              <a:ext cx="3720" cy="3382"/>
            </a:xfrm>
            <a:prstGeom prst="rect">
              <a:avLst/>
            </a:prstGeom>
            <a:noFill/>
            <a:ln w="11112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Garamond" pitchFamily="18" charset="0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ChangeArrowheads="1"/>
          </p:cNvSpPr>
          <p:nvPr/>
        </p:nvSpPr>
        <p:spPr bwMode="auto">
          <a:xfrm>
            <a:off x="3352800" y="609600"/>
            <a:ext cx="22098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Garamond" pitchFamily="18" charset="0"/>
            </a:endParaRPr>
          </a:p>
        </p:txBody>
      </p:sp>
      <p:sp>
        <p:nvSpPr>
          <p:cNvPr id="7171" name="Rectangle 6"/>
          <p:cNvSpPr>
            <a:spLocks noChangeArrowheads="1"/>
          </p:cNvSpPr>
          <p:nvPr/>
        </p:nvSpPr>
        <p:spPr bwMode="auto">
          <a:xfrm>
            <a:off x="3352800" y="1295400"/>
            <a:ext cx="22098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Garamond" pitchFamily="18" charset="0"/>
            </a:endParaRPr>
          </a:p>
        </p:txBody>
      </p:sp>
      <p:sp>
        <p:nvSpPr>
          <p:cNvPr id="7172" name="Rectangle 8"/>
          <p:cNvSpPr>
            <a:spLocks noChangeArrowheads="1"/>
          </p:cNvSpPr>
          <p:nvPr/>
        </p:nvSpPr>
        <p:spPr bwMode="auto">
          <a:xfrm>
            <a:off x="3352800" y="1828800"/>
            <a:ext cx="22098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Garamond" pitchFamily="18" charset="0"/>
            </a:endParaRPr>
          </a:p>
        </p:txBody>
      </p:sp>
      <p:sp>
        <p:nvSpPr>
          <p:cNvPr id="7173" name="Rectangle 9"/>
          <p:cNvSpPr>
            <a:spLocks noChangeArrowheads="1"/>
          </p:cNvSpPr>
          <p:nvPr/>
        </p:nvSpPr>
        <p:spPr bwMode="auto">
          <a:xfrm>
            <a:off x="3352800" y="3048000"/>
            <a:ext cx="22098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Garamond" pitchFamily="18" charset="0"/>
            </a:endParaRPr>
          </a:p>
        </p:txBody>
      </p:sp>
      <p:sp>
        <p:nvSpPr>
          <p:cNvPr id="7174" name="Rectangle 11"/>
          <p:cNvSpPr>
            <a:spLocks noChangeArrowheads="1"/>
          </p:cNvSpPr>
          <p:nvPr/>
        </p:nvSpPr>
        <p:spPr bwMode="auto">
          <a:xfrm>
            <a:off x="3352800" y="3733800"/>
            <a:ext cx="22098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Garamond" pitchFamily="18" charset="0"/>
            </a:endParaRPr>
          </a:p>
        </p:txBody>
      </p:sp>
      <p:sp>
        <p:nvSpPr>
          <p:cNvPr id="7175" name="Rectangle 14"/>
          <p:cNvSpPr>
            <a:spLocks noChangeArrowheads="1"/>
          </p:cNvSpPr>
          <p:nvPr/>
        </p:nvSpPr>
        <p:spPr bwMode="auto">
          <a:xfrm>
            <a:off x="3352800" y="4724400"/>
            <a:ext cx="22098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Garamond" pitchFamily="18" charset="0"/>
            </a:endParaRPr>
          </a:p>
        </p:txBody>
      </p:sp>
      <p:sp>
        <p:nvSpPr>
          <p:cNvPr id="7176" name="Rectangle 16"/>
          <p:cNvSpPr>
            <a:spLocks noChangeArrowheads="1"/>
          </p:cNvSpPr>
          <p:nvPr/>
        </p:nvSpPr>
        <p:spPr bwMode="auto">
          <a:xfrm>
            <a:off x="3352800" y="5638800"/>
            <a:ext cx="22098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Garamond" pitchFamily="18" charset="0"/>
            </a:endParaRPr>
          </a:p>
        </p:txBody>
      </p:sp>
      <p:sp>
        <p:nvSpPr>
          <p:cNvPr id="7177" name="Text Box 25"/>
          <p:cNvSpPr txBox="1">
            <a:spLocks noChangeArrowheads="1"/>
          </p:cNvSpPr>
          <p:nvPr/>
        </p:nvSpPr>
        <p:spPr bwMode="auto">
          <a:xfrm>
            <a:off x="3284538" y="925513"/>
            <a:ext cx="279400" cy="522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o-RO" altLang="en-US" sz="1600">
                <a:latin typeface="Garamond" pitchFamily="18" charset="0"/>
              </a:rPr>
              <a:t>7</a:t>
            </a:r>
          </a:p>
          <a:p>
            <a:pPr>
              <a:spcBef>
                <a:spcPct val="0"/>
              </a:spcBef>
              <a:buFontTx/>
              <a:buNone/>
            </a:pPr>
            <a:endParaRPr lang="ro-RO" altLang="en-US" sz="1600">
              <a:latin typeface="Garamond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ro-RO" altLang="en-US" sz="1600">
                <a:latin typeface="Garamond" pitchFamily="18" charset="0"/>
              </a:rPr>
              <a:t>6</a:t>
            </a:r>
          </a:p>
          <a:p>
            <a:pPr>
              <a:spcBef>
                <a:spcPct val="0"/>
              </a:spcBef>
              <a:buFontTx/>
              <a:buNone/>
            </a:pPr>
            <a:endParaRPr lang="ro-RO" altLang="en-US" sz="1600">
              <a:latin typeface="Garamond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ro-RO" altLang="en-US" sz="1600">
              <a:latin typeface="Garamond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ro-RO" altLang="en-US" sz="1600">
              <a:latin typeface="Garamond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ro-RO" altLang="en-US" sz="1600">
                <a:latin typeface="Garamond" pitchFamily="18" charset="0"/>
              </a:rPr>
              <a:t>5</a:t>
            </a:r>
          </a:p>
          <a:p>
            <a:pPr>
              <a:spcBef>
                <a:spcPct val="0"/>
              </a:spcBef>
              <a:buFontTx/>
              <a:buNone/>
            </a:pPr>
            <a:endParaRPr lang="ro-RO" altLang="en-US" sz="1600">
              <a:latin typeface="Garamond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ro-RO" altLang="en-US" sz="1600">
              <a:latin typeface="Garamond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ro-RO" altLang="en-US" sz="1600">
              <a:latin typeface="Garamond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ro-RO" altLang="en-US" sz="1600">
                <a:latin typeface="Garamond" pitchFamily="18" charset="0"/>
              </a:rPr>
              <a:t>4</a:t>
            </a:r>
          </a:p>
          <a:p>
            <a:pPr>
              <a:spcBef>
                <a:spcPct val="0"/>
              </a:spcBef>
              <a:buFontTx/>
              <a:buNone/>
            </a:pPr>
            <a:endParaRPr lang="ro-RO" altLang="en-US" sz="1600">
              <a:latin typeface="Garamond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ro-RO" altLang="en-US" sz="1600">
              <a:latin typeface="Garamond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ro-RO" altLang="en-US" sz="1600">
                <a:latin typeface="Garamond" pitchFamily="18" charset="0"/>
              </a:rPr>
              <a:t>3</a:t>
            </a:r>
          </a:p>
          <a:p>
            <a:pPr>
              <a:spcBef>
                <a:spcPct val="0"/>
              </a:spcBef>
              <a:buFontTx/>
              <a:buNone/>
            </a:pPr>
            <a:endParaRPr lang="ro-RO" altLang="en-US" sz="1600">
              <a:latin typeface="Garamond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ro-RO" altLang="en-US" sz="1600">
              <a:latin typeface="Garamond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ro-RO" altLang="en-US" sz="1600">
              <a:latin typeface="Garamond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ro-RO" altLang="en-US" sz="1600">
                <a:latin typeface="Garamond" pitchFamily="18" charset="0"/>
              </a:rPr>
              <a:t>2</a:t>
            </a:r>
          </a:p>
          <a:p>
            <a:pPr>
              <a:spcBef>
                <a:spcPct val="0"/>
              </a:spcBef>
              <a:buFontTx/>
              <a:buNone/>
            </a:pPr>
            <a:endParaRPr lang="ro-RO" altLang="en-US" sz="1600">
              <a:latin typeface="Garamond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ro-RO" altLang="en-US" sz="1600">
              <a:latin typeface="Garamond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ro-RO" altLang="en-US" sz="1600">
                <a:latin typeface="Garamond" pitchFamily="18" charset="0"/>
              </a:rPr>
              <a:t>1</a:t>
            </a:r>
            <a:endParaRPr lang="en-US" altLang="en-US" sz="1600">
              <a:latin typeface="Garamond" pitchFamily="18" charset="0"/>
            </a:endParaRPr>
          </a:p>
        </p:txBody>
      </p:sp>
      <p:sp>
        <p:nvSpPr>
          <p:cNvPr id="7178" name="Text Box 27"/>
          <p:cNvSpPr txBox="1">
            <a:spLocks noChangeArrowheads="1"/>
          </p:cNvSpPr>
          <p:nvPr/>
        </p:nvSpPr>
        <p:spPr bwMode="auto">
          <a:xfrm>
            <a:off x="2312988" y="6456363"/>
            <a:ext cx="439261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o-RO" altLang="en-US" sz="1600">
                <a:latin typeface="Garamond" pitchFamily="18" charset="0"/>
              </a:rPr>
              <a:t>Modelul OSI şi componentele de reţea în Windows</a:t>
            </a:r>
            <a:endParaRPr lang="en-US" altLang="en-US" sz="1600">
              <a:latin typeface="Garamond" pitchFamily="18" charset="0"/>
            </a:endParaRPr>
          </a:p>
        </p:txBody>
      </p:sp>
      <p:sp>
        <p:nvSpPr>
          <p:cNvPr id="7179" name="Text Box 7"/>
          <p:cNvSpPr txBox="1">
            <a:spLocks noChangeArrowheads="1"/>
          </p:cNvSpPr>
          <p:nvPr/>
        </p:nvSpPr>
        <p:spPr bwMode="auto">
          <a:xfrm>
            <a:off x="4044950" y="1539875"/>
            <a:ext cx="1441450" cy="517525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o-RO" altLang="en-US" sz="1400">
                <a:latin typeface="Garamond" pitchFamily="18" charset="0"/>
              </a:rPr>
              <a:t>Fişiere DLL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o-RO" altLang="en-US" sz="1400">
                <a:latin typeface="Garamond" pitchFamily="18" charset="0"/>
              </a:rPr>
              <a:t>API de reţea</a:t>
            </a:r>
            <a:endParaRPr lang="en-US" altLang="en-US" sz="1400">
              <a:latin typeface="Garamond" pitchFamily="18" charset="0"/>
            </a:endParaRPr>
          </a:p>
        </p:txBody>
      </p:sp>
      <p:sp>
        <p:nvSpPr>
          <p:cNvPr id="7180" name="Text Box 32"/>
          <p:cNvSpPr txBox="1">
            <a:spLocks noChangeArrowheads="1"/>
          </p:cNvSpPr>
          <p:nvPr/>
        </p:nvSpPr>
        <p:spPr bwMode="auto">
          <a:xfrm>
            <a:off x="3935413" y="776288"/>
            <a:ext cx="1374775" cy="3048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Garamond" pitchFamily="18" charset="0"/>
              </a:rPr>
              <a:t>Aplica</a:t>
            </a:r>
            <a:r>
              <a:rPr lang="ro-RO" altLang="en-US" sz="1400">
                <a:latin typeface="Garamond" pitchFamily="18" charset="0"/>
              </a:rPr>
              <a:t>ţ</a:t>
            </a:r>
            <a:r>
              <a:rPr lang="en-US" altLang="en-US" sz="1400">
                <a:latin typeface="Garamond" pitchFamily="18" charset="0"/>
              </a:rPr>
              <a:t>ia de retea</a:t>
            </a:r>
          </a:p>
        </p:txBody>
      </p:sp>
      <p:sp>
        <p:nvSpPr>
          <p:cNvPr id="7181" name="Text Box 33"/>
          <p:cNvSpPr txBox="1">
            <a:spLocks noChangeArrowheads="1"/>
          </p:cNvSpPr>
          <p:nvPr/>
        </p:nvSpPr>
        <p:spPr bwMode="auto">
          <a:xfrm>
            <a:off x="3719513" y="2225675"/>
            <a:ext cx="1766887" cy="517525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o-RO" altLang="en-US" sz="1400">
                <a:latin typeface="Garamond" pitchFamily="18" charset="0"/>
              </a:rPr>
              <a:t>Driver API de reţea – client TDI</a:t>
            </a:r>
            <a:endParaRPr lang="en-US" altLang="en-US" sz="1400">
              <a:latin typeface="Garamond" pitchFamily="18" charset="0"/>
            </a:endParaRPr>
          </a:p>
        </p:txBody>
      </p:sp>
      <p:sp>
        <p:nvSpPr>
          <p:cNvPr id="7182" name="Line 34"/>
          <p:cNvSpPr>
            <a:spLocks noChangeShapeType="1"/>
          </p:cNvSpPr>
          <p:nvPr/>
        </p:nvSpPr>
        <p:spPr bwMode="auto">
          <a:xfrm>
            <a:off x="3276600" y="2971800"/>
            <a:ext cx="3048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7183" name="Text Box 35"/>
          <p:cNvSpPr txBox="1">
            <a:spLocks noChangeArrowheads="1"/>
          </p:cNvSpPr>
          <p:nvPr/>
        </p:nvSpPr>
        <p:spPr bwMode="auto">
          <a:xfrm>
            <a:off x="5776913" y="2674938"/>
            <a:ext cx="5127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o-RO" altLang="en-US" sz="1400" b="1">
                <a:latin typeface="Garamond" pitchFamily="18" charset="0"/>
              </a:rPr>
              <a:t>TDI</a:t>
            </a:r>
            <a:endParaRPr lang="en-US" altLang="en-US" sz="1400" b="1">
              <a:latin typeface="Garamond" pitchFamily="18" charset="0"/>
            </a:endParaRPr>
          </a:p>
        </p:txBody>
      </p:sp>
      <p:sp>
        <p:nvSpPr>
          <p:cNvPr id="7184" name="Text Box 36"/>
          <p:cNvSpPr txBox="1">
            <a:spLocks noChangeArrowheads="1"/>
          </p:cNvSpPr>
          <p:nvPr/>
        </p:nvSpPr>
        <p:spPr bwMode="auto">
          <a:xfrm>
            <a:off x="3733800" y="3216275"/>
            <a:ext cx="1766888" cy="942975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o-RO" altLang="en-US" sz="1400">
                <a:latin typeface="Garamond" pitchFamily="18" charset="0"/>
              </a:rPr>
              <a:t>Drivere de protocol – transport TDI (TCP/IP, NetBEUI, IPX/SPX, etc.)</a:t>
            </a:r>
            <a:endParaRPr lang="en-US" altLang="en-US" sz="1400">
              <a:latin typeface="Garamond" pitchFamily="18" charset="0"/>
            </a:endParaRPr>
          </a:p>
        </p:txBody>
      </p:sp>
      <p:sp>
        <p:nvSpPr>
          <p:cNvPr id="7185" name="Line 37"/>
          <p:cNvSpPr>
            <a:spLocks noChangeShapeType="1"/>
          </p:cNvSpPr>
          <p:nvPr/>
        </p:nvSpPr>
        <p:spPr bwMode="auto">
          <a:xfrm>
            <a:off x="3276600" y="4572000"/>
            <a:ext cx="3048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7186" name="Text Box 38"/>
          <p:cNvSpPr txBox="1">
            <a:spLocks noChangeArrowheads="1"/>
          </p:cNvSpPr>
          <p:nvPr/>
        </p:nvSpPr>
        <p:spPr bwMode="auto">
          <a:xfrm>
            <a:off x="5781675" y="4275138"/>
            <a:ext cx="631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o-RO" altLang="en-US" sz="1400" b="1">
                <a:latin typeface="Garamond" pitchFamily="18" charset="0"/>
              </a:rPr>
              <a:t>NDIS</a:t>
            </a:r>
            <a:endParaRPr lang="en-US" altLang="en-US" sz="1400" b="1">
              <a:latin typeface="Garamond" pitchFamily="18" charset="0"/>
            </a:endParaRPr>
          </a:p>
        </p:txBody>
      </p:sp>
      <p:sp>
        <p:nvSpPr>
          <p:cNvPr id="7187" name="Text Box 39"/>
          <p:cNvSpPr txBox="1">
            <a:spLocks noChangeArrowheads="1"/>
          </p:cNvSpPr>
          <p:nvPr/>
        </p:nvSpPr>
        <p:spPr bwMode="auto">
          <a:xfrm>
            <a:off x="3719513" y="4816475"/>
            <a:ext cx="1766887" cy="517525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o-RO" altLang="en-US" sz="1400">
                <a:latin typeface="Garamond" pitchFamily="18" charset="0"/>
              </a:rPr>
              <a:t>Biblioteca NDIS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o-RO" altLang="en-US" sz="1400">
                <a:latin typeface="Garamond" pitchFamily="18" charset="0"/>
              </a:rPr>
              <a:t>Miniport NDIS</a:t>
            </a:r>
            <a:endParaRPr lang="en-US" altLang="en-US" sz="1400">
              <a:latin typeface="Garamond" pitchFamily="18" charset="0"/>
            </a:endParaRPr>
          </a:p>
        </p:txBody>
      </p:sp>
      <p:sp>
        <p:nvSpPr>
          <p:cNvPr id="7188" name="Text Box 40"/>
          <p:cNvSpPr txBox="1">
            <a:spLocks noChangeArrowheads="1"/>
          </p:cNvSpPr>
          <p:nvPr/>
        </p:nvSpPr>
        <p:spPr bwMode="auto">
          <a:xfrm>
            <a:off x="3581400" y="5730875"/>
            <a:ext cx="1919288" cy="517525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o-RO" altLang="en-US" sz="1400">
                <a:latin typeface="Garamond" pitchFamily="18" charset="0"/>
              </a:rPr>
              <a:t>Ethernet, Token Ring, IrDA, ATM, etc.</a:t>
            </a:r>
            <a:endParaRPr lang="en-US" altLang="en-US" sz="1400">
              <a:latin typeface="Garamond" pitchFamily="18" charset="0"/>
            </a:endParaRPr>
          </a:p>
        </p:txBody>
      </p:sp>
      <p:sp>
        <p:nvSpPr>
          <p:cNvPr id="7189" name="Line 41"/>
          <p:cNvSpPr>
            <a:spLocks noChangeShapeType="1"/>
          </p:cNvSpPr>
          <p:nvPr/>
        </p:nvSpPr>
        <p:spPr bwMode="auto">
          <a:xfrm>
            <a:off x="3276600" y="5486400"/>
            <a:ext cx="3048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7190" name="Text Box 42"/>
          <p:cNvSpPr txBox="1">
            <a:spLocks noChangeArrowheads="1"/>
          </p:cNvSpPr>
          <p:nvPr/>
        </p:nvSpPr>
        <p:spPr bwMode="auto">
          <a:xfrm>
            <a:off x="5781675" y="5189538"/>
            <a:ext cx="565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o-RO" altLang="en-US" sz="1400" b="1">
                <a:latin typeface="Garamond" pitchFamily="18" charset="0"/>
              </a:rPr>
              <a:t>HAL</a:t>
            </a:r>
            <a:endParaRPr lang="en-US" altLang="en-US" sz="1400" b="1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300" dirty="0" err="1">
                <a:latin typeface="Garamond" pitchFamily="18" charset="0"/>
              </a:rPr>
              <a:t>Componente</a:t>
            </a:r>
            <a:r>
              <a:rPr lang="en-US" altLang="en-US" sz="3300" dirty="0">
                <a:latin typeface="Garamond" pitchFamily="18" charset="0"/>
              </a:rPr>
              <a:t> de </a:t>
            </a:r>
            <a:r>
              <a:rPr lang="ro-RO" altLang="en-US" sz="3300" dirty="0">
                <a:latin typeface="Garamond" pitchFamily="18" charset="0"/>
              </a:rPr>
              <a:t>rețea în Win</a:t>
            </a:r>
            <a:r>
              <a:rPr lang="en-US" altLang="en-US" sz="3300" dirty="0" err="1">
                <a:latin typeface="Garamond" pitchFamily="18" charset="0"/>
              </a:rPr>
              <a:t>dows</a:t>
            </a:r>
            <a:endParaRPr lang="en-US" altLang="en-US" sz="3300" dirty="0">
              <a:latin typeface="Garamond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229600" cy="4953000"/>
          </a:xfrm>
        </p:spPr>
        <p:txBody>
          <a:bodyPr/>
          <a:lstStyle/>
          <a:p>
            <a:pPr eaLnBrk="1" hangingPunct="1"/>
            <a:r>
              <a:rPr lang="ro-RO" altLang="en-US" sz="2400" u="sng" dirty="0">
                <a:latin typeface="Garamond" pitchFamily="18" charset="0"/>
              </a:rPr>
              <a:t>Transportoare TDI</a:t>
            </a:r>
            <a:r>
              <a:rPr lang="en-US" altLang="en-US" sz="2400" u="sng" dirty="0">
                <a:latin typeface="Garamond" pitchFamily="18" charset="0"/>
              </a:rPr>
              <a:t> (Transport Driver Interface)</a:t>
            </a:r>
            <a:r>
              <a:rPr lang="ro-RO" altLang="en-US" sz="2400" u="sng" dirty="0">
                <a:latin typeface="Garamond" pitchFamily="18" charset="0"/>
              </a:rPr>
              <a:t>, </a:t>
            </a:r>
          </a:p>
          <a:p>
            <a:pPr eaLnBrk="1" hangingPunct="1"/>
            <a:r>
              <a:rPr lang="ro-RO" altLang="en-US" sz="2400" u="sng" dirty="0">
                <a:latin typeface="Garamond" pitchFamily="18" charset="0"/>
              </a:rPr>
              <a:t>D</a:t>
            </a:r>
            <a:r>
              <a:rPr lang="en-US" altLang="en-US" sz="2400" u="sng" dirty="0">
                <a:latin typeface="Garamond" pitchFamily="18" charset="0"/>
              </a:rPr>
              <a:t>river</a:t>
            </a:r>
            <a:r>
              <a:rPr lang="ro-RO" altLang="en-US" sz="2400" u="sng" dirty="0">
                <a:latin typeface="Garamond" pitchFamily="18" charset="0"/>
              </a:rPr>
              <a:t>e NDIS (Network Driver Interface Specification)</a:t>
            </a:r>
            <a:endParaRPr lang="en-US" altLang="en-US" sz="2400" u="sng" dirty="0">
              <a:latin typeface="Garamond" pitchFamily="18" charset="0"/>
            </a:endParaRPr>
          </a:p>
          <a:p>
            <a:pPr eaLnBrk="1" hangingPunct="1">
              <a:buFontTx/>
              <a:buNone/>
            </a:pPr>
            <a:r>
              <a:rPr lang="ro-RO" altLang="en-US" sz="2200" dirty="0">
                <a:latin typeface="Garamond" pitchFamily="18" charset="0"/>
              </a:rPr>
              <a:t>	</a:t>
            </a:r>
            <a:endParaRPr lang="en-US" altLang="en-US" sz="2200" dirty="0">
              <a:latin typeface="Garamond" pitchFamily="18" charset="0"/>
            </a:endParaRPr>
          </a:p>
          <a:p>
            <a:pPr eaLnBrk="1" hangingPunct="1">
              <a:buFontTx/>
              <a:buNone/>
            </a:pPr>
            <a:r>
              <a:rPr lang="ro-RO" altLang="en-US" sz="2200" dirty="0">
                <a:latin typeface="Garamond" pitchFamily="18" charset="0"/>
              </a:rPr>
              <a:t>Acestea sunt</a:t>
            </a:r>
            <a:r>
              <a:rPr lang="en-US" altLang="en-US" sz="2200" dirty="0">
                <a:latin typeface="Garamond" pitchFamily="18" charset="0"/>
              </a:rPr>
              <a:t> drivere în modul kernel, care acceptă pachete IRP (I/O Request Packets) de la clienții TDI și procesează cererile acestor pachete.</a:t>
            </a:r>
            <a:r>
              <a:rPr lang="ro-RO" altLang="en-US" sz="2200" dirty="0">
                <a:latin typeface="Garamond" pitchFamily="18" charset="0"/>
              </a:rPr>
              <a:t> </a:t>
            </a:r>
            <a:r>
              <a:rPr lang="en-US" altLang="en-US" sz="2200" dirty="0">
                <a:latin typeface="Garamond" pitchFamily="18" charset="0"/>
              </a:rPr>
              <a:t>Transport</a:t>
            </a:r>
            <a:r>
              <a:rPr lang="ro-RO" altLang="en-US" sz="2200" dirty="0">
                <a:latin typeface="Garamond" pitchFamily="18" charset="0"/>
              </a:rPr>
              <a:t>oarele</a:t>
            </a:r>
            <a:r>
              <a:rPr lang="en-US" altLang="en-US" sz="2200" dirty="0">
                <a:latin typeface="Garamond" pitchFamily="18" charset="0"/>
              </a:rPr>
              <a:t> TDI asigură comunicarea în rețea prin executarea operațiunilor de transmitere a mesajelor precum segmentarea și reasamblarea, secvențierea, recunoașterea și retransmisia.</a:t>
            </a:r>
            <a:endParaRPr lang="ro-RO" altLang="en-US" sz="2200" dirty="0">
              <a:latin typeface="Garamond" pitchFamily="18" charset="0"/>
            </a:endParaRPr>
          </a:p>
          <a:p>
            <a:pPr eaLnBrk="1" hangingPunct="1">
              <a:buFontTx/>
              <a:buNone/>
            </a:pPr>
            <a:r>
              <a:rPr lang="ro-RO" altLang="en-US" sz="2400" u="sng" dirty="0">
                <a:latin typeface="Garamond" pitchFamily="18" charset="0"/>
              </a:rPr>
              <a:t>NDIS </a:t>
            </a:r>
            <a:r>
              <a:rPr lang="en-US" altLang="en-US" sz="2400" u="sng" dirty="0">
                <a:latin typeface="Garamond" pitchFamily="18" charset="0"/>
              </a:rPr>
              <a:t>library </a:t>
            </a:r>
            <a:r>
              <a:rPr lang="ro-RO" altLang="en-US" sz="2400" u="sng" dirty="0">
                <a:latin typeface="Garamond" pitchFamily="18" charset="0"/>
              </a:rPr>
              <a:t>(ndis.sys)</a:t>
            </a:r>
            <a:endParaRPr lang="en-US" altLang="en-US" sz="2400" u="sng" dirty="0">
              <a:latin typeface="Garamond" pitchFamily="18" charset="0"/>
            </a:endParaRPr>
          </a:p>
          <a:p>
            <a:pPr eaLnBrk="1" hangingPunct="1">
              <a:buFontTx/>
              <a:buNone/>
            </a:pPr>
            <a:r>
              <a:rPr lang="ro-RO" altLang="en-US" sz="2200" dirty="0">
                <a:latin typeface="Garamond" pitchFamily="18" charset="0"/>
              </a:rPr>
              <a:t>	Biblioteca NDIS exportă funcții pentru transporterele </a:t>
            </a:r>
            <a:r>
              <a:rPr lang="en-US" altLang="en-US" sz="2200" dirty="0">
                <a:latin typeface="Garamond" pitchFamily="18" charset="0"/>
              </a:rPr>
              <a:t>TDI </a:t>
            </a:r>
            <a:r>
              <a:rPr lang="ro-RO" altLang="en-US" sz="2200" dirty="0">
                <a:latin typeface="Garamond" pitchFamily="18" charset="0"/>
              </a:rPr>
              <a:t>și oferă funcții suport pentru driverele plăcilor de rețea.</a:t>
            </a:r>
            <a:endParaRPr lang="en-US" altLang="en-US" sz="2200" dirty="0">
              <a:latin typeface="Garamond" pitchFamily="18" charset="0"/>
            </a:endParaRPr>
          </a:p>
          <a:p>
            <a:pPr eaLnBrk="1" hangingPunct="1">
              <a:buFontTx/>
              <a:buNone/>
            </a:pPr>
            <a:endParaRPr lang="ro-RO" altLang="en-US" sz="22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9022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740</Words>
  <Application>Microsoft Office PowerPoint</Application>
  <PresentationFormat>On-screen Show (4:3)</PresentationFormat>
  <Paragraphs>125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Cambria</vt:lpstr>
      <vt:lpstr>Garamond</vt:lpstr>
      <vt:lpstr>Times New Roman</vt:lpstr>
      <vt:lpstr>Default Design</vt:lpstr>
      <vt:lpstr>PowerPoint Presentation</vt:lpstr>
      <vt:lpstr>Model arhitectural de reţea</vt:lpstr>
      <vt:lpstr>Modelul ISO-OSI</vt:lpstr>
      <vt:lpstr>Modelul OSI</vt:lpstr>
      <vt:lpstr>Modelul TCP/IP</vt:lpstr>
      <vt:lpstr>Modelul TCP/IP</vt:lpstr>
      <vt:lpstr>Comparaţie OSI – TCP/IP</vt:lpstr>
      <vt:lpstr>PowerPoint Presentation</vt:lpstr>
      <vt:lpstr>Componente de rețea în Windows</vt:lpstr>
      <vt:lpstr>Componente de rețea în Windows</vt:lpstr>
    </vt:vector>
  </TitlesOfParts>
  <Company>ASE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Conectarea la retea</dc:title>
  <dc:creator>RZ</dc:creator>
  <cp:lastModifiedBy>Administrator</cp:lastModifiedBy>
  <cp:revision>49</cp:revision>
  <dcterms:created xsi:type="dcterms:W3CDTF">2006-12-18T08:21:20Z</dcterms:created>
  <dcterms:modified xsi:type="dcterms:W3CDTF">2024-05-15T14:26:21Z</dcterms:modified>
</cp:coreProperties>
</file>